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5" r:id="rId3"/>
    <p:sldId id="257" r:id="rId4"/>
    <p:sldId id="292" r:id="rId5"/>
    <p:sldId id="293" r:id="rId6"/>
    <p:sldId id="294" r:id="rId7"/>
    <p:sldId id="297" r:id="rId8"/>
    <p:sldId id="298" r:id="rId9"/>
    <p:sldId id="278" r:id="rId10"/>
    <p:sldId id="281" r:id="rId11"/>
    <p:sldId id="291" r:id="rId12"/>
    <p:sldId id="285" r:id="rId13"/>
    <p:sldId id="282" r:id="rId14"/>
    <p:sldId id="286" r:id="rId15"/>
    <p:sldId id="283" r:id="rId16"/>
    <p:sldId id="258" r:id="rId17"/>
    <p:sldId id="260" r:id="rId18"/>
    <p:sldId id="261" r:id="rId19"/>
    <p:sldId id="296" r:id="rId20"/>
    <p:sldId id="284" r:id="rId21"/>
    <p:sldId id="262" r:id="rId22"/>
    <p:sldId id="288" r:id="rId23"/>
    <p:sldId id="264" r:id="rId24"/>
    <p:sldId id="265" r:id="rId25"/>
    <p:sldId id="266" r:id="rId26"/>
    <p:sldId id="267" r:id="rId27"/>
    <p:sldId id="268" r:id="rId28"/>
    <p:sldId id="280" r:id="rId29"/>
    <p:sldId id="269" r:id="rId30"/>
    <p:sldId id="270" r:id="rId31"/>
    <p:sldId id="271" r:id="rId32"/>
    <p:sldId id="272" r:id="rId33"/>
    <p:sldId id="273" r:id="rId34"/>
    <p:sldId id="289" r:id="rId35"/>
    <p:sldId id="290" r:id="rId36"/>
    <p:sldId id="299" r:id="rId37"/>
    <p:sldId id="276" r:id="rId38"/>
  </p:sldIdLst>
  <p:sldSz cx="9144000" cy="6858000" type="screen4x3"/>
  <p:notesSz cx="6858000" cy="9144000"/>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4" name="Rettangolo 8"/>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ttangolo 9"/>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olo 1"/>
          <p:cNvSpPr>
            <a:spLocks noGrp="1"/>
          </p:cNvSpPr>
          <p:nvPr>
            <p:ph type="ctrTitle"/>
          </p:nvPr>
        </p:nvSpPr>
        <p:spPr>
          <a:xfrm>
            <a:off x="685800" y="3355848"/>
            <a:ext cx="8077200" cy="1673352"/>
          </a:xfrm>
        </p:spPr>
        <p:txBody>
          <a:bodyPr tIns="0" bIns="0" anchor="t"/>
          <a:lstStyle>
            <a:lvl1pPr algn="l">
              <a:defRPr sz="4700" b="1"/>
            </a:lvl1pPr>
            <a:extLst/>
          </a:lstStyle>
          <a:p>
            <a:r>
              <a:rPr lang="it-IT" smtClean="0"/>
              <a:t>Fare clic per modificare lo stile del titolo</a:t>
            </a:r>
            <a:endParaRPr lang="en-US"/>
          </a:p>
        </p:txBody>
      </p:sp>
      <p:sp>
        <p:nvSpPr>
          <p:cNvPr id="3" name="Sottotitolo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it-IT" smtClean="0"/>
              <a:t>Fare clic per modificare lo stile del sottotitolo dello schema</a:t>
            </a:r>
            <a:endParaRPr lang="en-US"/>
          </a:p>
        </p:txBody>
      </p:sp>
      <p:sp>
        <p:nvSpPr>
          <p:cNvPr id="6" name="Segnaposto data 3"/>
          <p:cNvSpPr>
            <a:spLocks noGrp="1"/>
          </p:cNvSpPr>
          <p:nvPr>
            <p:ph type="dt" sz="half" idx="10"/>
          </p:nvPr>
        </p:nvSpPr>
        <p:spPr/>
        <p:txBody>
          <a:bodyPr/>
          <a:lstStyle>
            <a:lvl1pPr>
              <a:defRPr/>
            </a:lvl1pPr>
          </a:lstStyle>
          <a:p>
            <a:pPr>
              <a:defRPr/>
            </a:pPr>
            <a:fld id="{928F5951-C4A6-4F45-9B2E-F8EA90A176DC}" type="datetimeFigureOut">
              <a:rPr lang="it-IT"/>
              <a:pPr>
                <a:defRPr/>
              </a:pPr>
              <a:t>28/01/2015</a:t>
            </a:fld>
            <a:endParaRPr lang="it-IT"/>
          </a:p>
        </p:txBody>
      </p:sp>
      <p:sp>
        <p:nvSpPr>
          <p:cNvPr id="7" name="Segnaposto piè di pagina 4"/>
          <p:cNvSpPr>
            <a:spLocks noGrp="1"/>
          </p:cNvSpPr>
          <p:nvPr>
            <p:ph type="ftr" sz="quarter" idx="11"/>
          </p:nvPr>
        </p:nvSpPr>
        <p:spPr/>
        <p:txBody>
          <a:bodyPr/>
          <a:lstStyle>
            <a:lvl1pPr>
              <a:defRPr/>
            </a:lvl1pPr>
          </a:lstStyle>
          <a:p>
            <a:pPr>
              <a:defRPr/>
            </a:pPr>
            <a:endParaRPr lang="it-IT"/>
          </a:p>
        </p:txBody>
      </p:sp>
      <p:sp>
        <p:nvSpPr>
          <p:cNvPr id="8" name="Segnaposto numero diapositiva 5"/>
          <p:cNvSpPr>
            <a:spLocks noGrp="1"/>
          </p:cNvSpPr>
          <p:nvPr>
            <p:ph type="sldNum" sz="quarter" idx="12"/>
          </p:nvPr>
        </p:nvSpPr>
        <p:spPr/>
        <p:txBody>
          <a:bodyPr/>
          <a:lstStyle>
            <a:lvl1pPr>
              <a:defRPr/>
            </a:lvl1pPr>
          </a:lstStyle>
          <a:p>
            <a:pPr>
              <a:defRPr/>
            </a:pPr>
            <a:fld id="{4CEC7784-444E-431B-8BAF-56B03B2D4373}" type="slidenum">
              <a:rPr lang="it-IT"/>
              <a:pPr>
                <a:defRPr/>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155448"/>
            <a:ext cx="8229600" cy="1252728"/>
          </a:xfrm>
        </p:spPr>
        <p:txBody>
          <a:bodyPr/>
          <a:lstStyle>
            <a:extLst/>
          </a:lstStyle>
          <a:p>
            <a:r>
              <a:rPr lang="it-IT" smtClean="0"/>
              <a:t>Fare clic per modificare lo stile del titolo</a:t>
            </a:r>
            <a:endParaRPr lang="en-US"/>
          </a:p>
        </p:txBody>
      </p:sp>
      <p:sp>
        <p:nvSpPr>
          <p:cNvPr id="3" name="Segnaposto contenuto 2"/>
          <p:cNvSpPr>
            <a:spLocks noGrp="1"/>
          </p:cNvSpPr>
          <p:nvPr>
            <p:ph idx="1"/>
          </p:nvPr>
        </p:nvSpPr>
        <p:spPr/>
        <p:txBody>
          <a:bodyPr/>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fld id="{A0264783-CD7F-4768-B187-72D51D864FE0}" type="datetimeFigureOut">
              <a:rPr lang="it-IT"/>
              <a:pPr>
                <a:defRPr/>
              </a:pPr>
              <a:t>28/01/2015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DBDD7D41-FDF3-4BA9-BE56-0281C65B8BC6}" type="slidenum">
              <a:rPr lang="it-IT"/>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4" name="Rettangolo 8"/>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ttangolo 11"/>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olo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it-IT" smtClean="0"/>
              <a:t>Fare clic per modificare stili del testo dello schema</a:t>
            </a:r>
          </a:p>
        </p:txBody>
      </p:sp>
      <p:sp>
        <p:nvSpPr>
          <p:cNvPr id="6" name="Segnaposto data 3"/>
          <p:cNvSpPr>
            <a:spLocks noGrp="1"/>
          </p:cNvSpPr>
          <p:nvPr>
            <p:ph type="dt" sz="half" idx="10"/>
          </p:nvPr>
        </p:nvSpPr>
        <p:spPr/>
        <p:txBody>
          <a:bodyPr/>
          <a:lstStyle>
            <a:lvl1pPr>
              <a:defRPr/>
            </a:lvl1pPr>
          </a:lstStyle>
          <a:p>
            <a:pPr>
              <a:defRPr/>
            </a:pPr>
            <a:fld id="{0F603CC5-DDED-4069-986E-F0C89BF417A4}" type="datetimeFigureOut">
              <a:rPr lang="it-IT"/>
              <a:pPr>
                <a:defRPr/>
              </a:pPr>
              <a:t>28/01/2015</a:t>
            </a:fld>
            <a:endParaRPr lang="it-IT"/>
          </a:p>
        </p:txBody>
      </p:sp>
      <p:sp>
        <p:nvSpPr>
          <p:cNvPr id="7" name="Segnaposto piè di pagina 4"/>
          <p:cNvSpPr>
            <a:spLocks noGrp="1"/>
          </p:cNvSpPr>
          <p:nvPr>
            <p:ph type="ftr" sz="quarter" idx="11"/>
          </p:nvPr>
        </p:nvSpPr>
        <p:spPr/>
        <p:txBody>
          <a:bodyPr/>
          <a:lstStyle>
            <a:lvl1pPr>
              <a:defRPr/>
            </a:lvl1pPr>
          </a:lstStyle>
          <a:p>
            <a:pPr>
              <a:defRPr/>
            </a:pPr>
            <a:endParaRPr lang="it-IT"/>
          </a:p>
        </p:txBody>
      </p:sp>
      <p:sp>
        <p:nvSpPr>
          <p:cNvPr id="8" name="Segnaposto numero diapositiva 5"/>
          <p:cNvSpPr>
            <a:spLocks noGrp="1"/>
          </p:cNvSpPr>
          <p:nvPr>
            <p:ph type="sldNum" sz="quarter" idx="12"/>
          </p:nvPr>
        </p:nvSpPr>
        <p:spPr/>
        <p:txBody>
          <a:bodyPr/>
          <a:lstStyle>
            <a:lvl1pPr>
              <a:defRPr/>
            </a:lvl1pPr>
          </a:lstStyle>
          <a:p>
            <a:pPr>
              <a:defRPr/>
            </a:pPr>
            <a:fld id="{18A214F7-2D5A-4D79-BA75-8E290F197F41}" type="slidenum">
              <a:rPr lang="it-IT"/>
              <a:pPr>
                <a:defRPr/>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contenuto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data 3"/>
          <p:cNvSpPr>
            <a:spLocks noGrp="1"/>
          </p:cNvSpPr>
          <p:nvPr>
            <p:ph type="dt" sz="half" idx="10"/>
          </p:nvPr>
        </p:nvSpPr>
        <p:spPr/>
        <p:txBody>
          <a:bodyPr/>
          <a:lstStyle>
            <a:lvl1pPr>
              <a:defRPr/>
            </a:lvl1pPr>
          </a:lstStyle>
          <a:p>
            <a:pPr>
              <a:defRPr/>
            </a:pPr>
            <a:fld id="{253EEBEA-2E6A-449D-BA72-94501E513CA5}" type="datetimeFigureOut">
              <a:rPr lang="it-IT"/>
              <a:pPr>
                <a:defRPr/>
              </a:pPr>
              <a:t>28/01/2015</a:t>
            </a:fld>
            <a:endParaRPr lang="it-IT"/>
          </a:p>
        </p:txBody>
      </p:sp>
      <p:sp>
        <p:nvSpPr>
          <p:cNvPr id="6" name="Segnaposto piè di pagina 4"/>
          <p:cNvSpPr>
            <a:spLocks noGrp="1"/>
          </p:cNvSpPr>
          <p:nvPr>
            <p:ph type="ftr" sz="quarter" idx="11"/>
          </p:nvPr>
        </p:nvSpPr>
        <p:spPr/>
        <p:txBody>
          <a:bodyPr/>
          <a:lstStyle>
            <a:lvl1pPr>
              <a:defRPr/>
            </a:lvl1pPr>
          </a:lstStyle>
          <a:p>
            <a:pPr>
              <a:defRPr/>
            </a:pPr>
            <a:endParaRPr lang="it-IT"/>
          </a:p>
        </p:txBody>
      </p:sp>
      <p:sp>
        <p:nvSpPr>
          <p:cNvPr id="7" name="Segnaposto numero diapositiva 5"/>
          <p:cNvSpPr>
            <a:spLocks noGrp="1"/>
          </p:cNvSpPr>
          <p:nvPr>
            <p:ph type="sldNum" sz="quarter" idx="12"/>
          </p:nvPr>
        </p:nvSpPr>
        <p:spPr/>
        <p:txBody>
          <a:bodyPr/>
          <a:lstStyle>
            <a:lvl1pPr>
              <a:defRPr/>
            </a:lvl1pPr>
          </a:lstStyle>
          <a:p>
            <a:pPr>
              <a:defRPr/>
            </a:pPr>
            <a:fld id="{E8E07FAF-5F0E-4922-A35E-5661AB0C3211}" type="slidenum">
              <a:rPr lang="it-IT"/>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extLst/>
          </a:lstStyle>
          <a:p>
            <a:r>
              <a:rPr lang="it-IT" smtClean="0"/>
              <a:t>Fare clic per modificare lo stile del titolo</a:t>
            </a:r>
            <a:endParaRPr lang="en-US"/>
          </a:p>
        </p:txBody>
      </p:sp>
      <p:sp>
        <p:nvSpPr>
          <p:cNvPr id="3" name="Segnaposto testo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it-IT" smtClean="0"/>
              <a:t>Fare clic per modificare stili del testo dello schema</a:t>
            </a:r>
          </a:p>
        </p:txBody>
      </p:sp>
      <p:sp>
        <p:nvSpPr>
          <p:cNvPr id="4" name="Segnaposto contenuto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Segnaposto testo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it-IT" smtClean="0"/>
              <a:t>Fare clic per modificare stili del testo dello schema</a:t>
            </a:r>
          </a:p>
        </p:txBody>
      </p:sp>
      <p:sp>
        <p:nvSpPr>
          <p:cNvPr id="6" name="Segnaposto contenuto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7" name="Segnaposto data 3"/>
          <p:cNvSpPr>
            <a:spLocks noGrp="1"/>
          </p:cNvSpPr>
          <p:nvPr>
            <p:ph type="dt" sz="half" idx="10"/>
          </p:nvPr>
        </p:nvSpPr>
        <p:spPr/>
        <p:txBody>
          <a:bodyPr/>
          <a:lstStyle>
            <a:lvl1pPr>
              <a:defRPr/>
            </a:lvl1pPr>
          </a:lstStyle>
          <a:p>
            <a:pPr>
              <a:defRPr/>
            </a:pPr>
            <a:fld id="{F0C44BC5-4E19-4B97-B464-540FAE9BB08E}" type="datetimeFigureOut">
              <a:rPr lang="it-IT"/>
              <a:pPr>
                <a:defRPr/>
              </a:pPr>
              <a:t>28/01/2015</a:t>
            </a:fld>
            <a:endParaRPr lang="it-IT"/>
          </a:p>
        </p:txBody>
      </p:sp>
      <p:sp>
        <p:nvSpPr>
          <p:cNvPr id="8" name="Segnaposto piè di pagina 4"/>
          <p:cNvSpPr>
            <a:spLocks noGrp="1"/>
          </p:cNvSpPr>
          <p:nvPr>
            <p:ph type="ftr" sz="quarter" idx="11"/>
          </p:nvPr>
        </p:nvSpPr>
        <p:spPr/>
        <p:txBody>
          <a:bodyPr/>
          <a:lstStyle>
            <a:lvl1pPr>
              <a:defRPr/>
            </a:lvl1pPr>
          </a:lstStyle>
          <a:p>
            <a:pPr>
              <a:defRPr/>
            </a:pPr>
            <a:endParaRPr lang="it-IT"/>
          </a:p>
        </p:txBody>
      </p:sp>
      <p:sp>
        <p:nvSpPr>
          <p:cNvPr id="9" name="Segnaposto numero diapositiva 5"/>
          <p:cNvSpPr>
            <a:spLocks noGrp="1"/>
          </p:cNvSpPr>
          <p:nvPr>
            <p:ph type="sldNum" sz="quarter" idx="12"/>
          </p:nvPr>
        </p:nvSpPr>
        <p:spPr/>
        <p:txBody>
          <a:bodyPr/>
          <a:lstStyle>
            <a:lvl1pPr>
              <a:defRPr/>
            </a:lvl1pPr>
          </a:lstStyle>
          <a:p>
            <a:pPr>
              <a:defRPr/>
            </a:pPr>
            <a:fld id="{1CEC9926-C952-420C-8EC8-F61A2181A708}" type="slidenum">
              <a:rPr lang="it-IT"/>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data 3"/>
          <p:cNvSpPr>
            <a:spLocks noGrp="1"/>
          </p:cNvSpPr>
          <p:nvPr>
            <p:ph type="dt" sz="half" idx="10"/>
          </p:nvPr>
        </p:nvSpPr>
        <p:spPr/>
        <p:txBody>
          <a:bodyPr/>
          <a:lstStyle>
            <a:lvl1pPr>
              <a:defRPr/>
            </a:lvl1pPr>
          </a:lstStyle>
          <a:p>
            <a:pPr>
              <a:defRPr/>
            </a:pPr>
            <a:fld id="{FA2FC928-DF49-4673-A9A5-593D1C84C2C4}" type="datetimeFigureOut">
              <a:rPr lang="it-IT"/>
              <a:pPr>
                <a:defRPr/>
              </a:pPr>
              <a:t>28/01/2015</a:t>
            </a:fld>
            <a:endParaRPr lang="it-IT"/>
          </a:p>
        </p:txBody>
      </p:sp>
      <p:sp>
        <p:nvSpPr>
          <p:cNvPr id="4" name="Segnaposto piè di pagina 4"/>
          <p:cNvSpPr>
            <a:spLocks noGrp="1"/>
          </p:cNvSpPr>
          <p:nvPr>
            <p:ph type="ftr" sz="quarter" idx="11"/>
          </p:nvPr>
        </p:nvSpPr>
        <p:spPr/>
        <p:txBody>
          <a:bodyPr/>
          <a:lstStyle>
            <a:lvl1pPr>
              <a:defRPr/>
            </a:lvl1pPr>
          </a:lstStyle>
          <a:p>
            <a:pPr>
              <a:defRPr/>
            </a:pPr>
            <a:endParaRPr lang="it-IT"/>
          </a:p>
        </p:txBody>
      </p:sp>
      <p:sp>
        <p:nvSpPr>
          <p:cNvPr id="5" name="Segnaposto numero diapositiva 5"/>
          <p:cNvSpPr>
            <a:spLocks noGrp="1"/>
          </p:cNvSpPr>
          <p:nvPr>
            <p:ph type="sldNum" sz="quarter" idx="12"/>
          </p:nvPr>
        </p:nvSpPr>
        <p:spPr/>
        <p:txBody>
          <a:bodyPr/>
          <a:lstStyle>
            <a:lvl1pPr>
              <a:defRPr/>
            </a:lvl1pPr>
          </a:lstStyle>
          <a:p>
            <a:pPr>
              <a:defRPr/>
            </a:pPr>
            <a:fld id="{0BFF2FBE-A0CC-44D9-8593-AEF424BE7137}" type="slidenum">
              <a:rPr lang="it-IT"/>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lvl1pPr>
              <a:defRPr/>
            </a:lvl1pPr>
          </a:lstStyle>
          <a:p>
            <a:pPr>
              <a:defRPr/>
            </a:pPr>
            <a:fld id="{EAD1D3C4-1E47-4F66-BBB4-A4825143EDB2}" type="datetimeFigureOut">
              <a:rPr lang="it-IT"/>
              <a:pPr>
                <a:defRPr/>
              </a:pPr>
              <a:t>28/01/2015</a:t>
            </a:fld>
            <a:endParaRPr lang="it-IT"/>
          </a:p>
        </p:txBody>
      </p:sp>
      <p:sp>
        <p:nvSpPr>
          <p:cNvPr id="3" name="Segnaposto piè di pagina 2"/>
          <p:cNvSpPr>
            <a:spLocks noGrp="1"/>
          </p:cNvSpPr>
          <p:nvPr>
            <p:ph type="ftr" sz="quarter" idx="11"/>
          </p:nvPr>
        </p:nvSpPr>
        <p:spPr/>
        <p:txBody>
          <a:bodyPr/>
          <a:lstStyle>
            <a:lvl1pPr>
              <a:defRPr/>
            </a:lvl1pPr>
          </a:lstStyle>
          <a:p>
            <a:pPr>
              <a:defRPr/>
            </a:pPr>
            <a:endParaRPr lang="it-IT"/>
          </a:p>
        </p:txBody>
      </p:sp>
      <p:sp>
        <p:nvSpPr>
          <p:cNvPr id="4" name="Segnaposto numero diapositiva 3"/>
          <p:cNvSpPr>
            <a:spLocks noGrp="1"/>
          </p:cNvSpPr>
          <p:nvPr>
            <p:ph type="sldNum" sz="quarter" idx="12"/>
          </p:nvPr>
        </p:nvSpPr>
        <p:spPr/>
        <p:txBody>
          <a:bodyPr/>
          <a:lstStyle>
            <a:lvl1pPr>
              <a:defRPr/>
            </a:lvl1pPr>
          </a:lstStyle>
          <a:p>
            <a:pPr>
              <a:defRPr/>
            </a:pPr>
            <a:fld id="{DD768FE5-AC1F-4B29-AD8A-23987C3A1595}" type="slidenum">
              <a:rPr lang="it-IT"/>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5" name="Rettangolo 11"/>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ttangolo 8"/>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olo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it-IT" smtClean="0"/>
              <a:t>Fare clic per modificare lo stile del titolo</a:t>
            </a:r>
            <a:endParaRPr lang="en-US"/>
          </a:p>
        </p:txBody>
      </p:sp>
      <p:sp>
        <p:nvSpPr>
          <p:cNvPr id="3" name="Segnaposto contenuto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testo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it-IT" smtClean="0"/>
              <a:t>Fare clic per modificare stili del testo dello schema</a:t>
            </a:r>
          </a:p>
        </p:txBody>
      </p:sp>
      <p:sp>
        <p:nvSpPr>
          <p:cNvPr id="7" name="Segnaposto data 4"/>
          <p:cNvSpPr>
            <a:spLocks noGrp="1"/>
          </p:cNvSpPr>
          <p:nvPr>
            <p:ph type="dt" sz="half" idx="10"/>
          </p:nvPr>
        </p:nvSpPr>
        <p:spPr/>
        <p:txBody>
          <a:bodyPr/>
          <a:lstStyle>
            <a:lvl1pPr>
              <a:defRPr/>
            </a:lvl1pPr>
          </a:lstStyle>
          <a:p>
            <a:pPr>
              <a:defRPr/>
            </a:pPr>
            <a:fld id="{9669200F-663B-4EC2-8F50-10FE4BA65EE1}" type="datetimeFigureOut">
              <a:rPr lang="it-IT"/>
              <a:pPr>
                <a:defRPr/>
              </a:pPr>
              <a:t>28/01/2015</a:t>
            </a:fld>
            <a:endParaRPr lang="it-IT"/>
          </a:p>
        </p:txBody>
      </p:sp>
      <p:sp>
        <p:nvSpPr>
          <p:cNvPr id="8" name="Segnaposto piè di pagina 5"/>
          <p:cNvSpPr>
            <a:spLocks noGrp="1"/>
          </p:cNvSpPr>
          <p:nvPr>
            <p:ph type="ftr" sz="quarter" idx="11"/>
          </p:nvPr>
        </p:nvSpPr>
        <p:spPr/>
        <p:txBody>
          <a:bodyPr/>
          <a:lstStyle>
            <a:lvl1pPr>
              <a:defRPr/>
            </a:lvl1pPr>
          </a:lstStyle>
          <a:p>
            <a:pPr>
              <a:defRPr/>
            </a:pPr>
            <a:endParaRPr lang="it-IT"/>
          </a:p>
        </p:txBody>
      </p:sp>
      <p:sp>
        <p:nvSpPr>
          <p:cNvPr id="9" name="Segnaposto numero diapositiva 6"/>
          <p:cNvSpPr>
            <a:spLocks noGrp="1"/>
          </p:cNvSpPr>
          <p:nvPr>
            <p:ph type="sldNum" sz="quarter" idx="12"/>
          </p:nvPr>
        </p:nvSpPr>
        <p:spPr/>
        <p:txBody>
          <a:bodyPr/>
          <a:lstStyle>
            <a:lvl1pPr>
              <a:defRPr/>
            </a:lvl1pPr>
          </a:lstStyle>
          <a:p>
            <a:pPr>
              <a:defRPr/>
            </a:pPr>
            <a:fld id="{3641AE11-23F5-4DBD-A783-A51AC128E464}" type="slidenum">
              <a:rPr lang="it-IT"/>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5" name="Rettangolo 10"/>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Rettangolo 8"/>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olo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it-IT" smtClean="0"/>
              <a:t>Fare clic per modificare lo stile del titolo</a:t>
            </a:r>
            <a:endParaRPr lang="en-US"/>
          </a:p>
        </p:txBody>
      </p:sp>
      <p:sp>
        <p:nvSpPr>
          <p:cNvPr id="3" name="Segnaposto immagine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it-IT" noProof="0" smtClean="0"/>
              <a:t>Fare clic sull'icona per inserire un'immagine</a:t>
            </a:r>
            <a:endParaRPr lang="en-US" noProof="0" dirty="0"/>
          </a:p>
        </p:txBody>
      </p:sp>
      <p:sp>
        <p:nvSpPr>
          <p:cNvPr id="4" name="Segnaposto testo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it-IT" smtClean="0"/>
              <a:t>Fare clic per modificare stili del testo dello schema</a:t>
            </a:r>
          </a:p>
        </p:txBody>
      </p:sp>
      <p:sp>
        <p:nvSpPr>
          <p:cNvPr id="7" name="Segnaposto data 4"/>
          <p:cNvSpPr>
            <a:spLocks noGrp="1"/>
          </p:cNvSpPr>
          <p:nvPr>
            <p:ph type="dt" sz="half" idx="10"/>
          </p:nvPr>
        </p:nvSpPr>
        <p:spPr>
          <a:xfrm>
            <a:off x="165100" y="1169988"/>
            <a:ext cx="2522538" cy="201612"/>
          </a:xfrm>
        </p:spPr>
        <p:txBody>
          <a:bodyPr/>
          <a:lstStyle>
            <a:lvl1pPr>
              <a:defRPr/>
            </a:lvl1pPr>
          </a:lstStyle>
          <a:p>
            <a:pPr>
              <a:defRPr/>
            </a:pPr>
            <a:fld id="{CBD8045E-75E5-4A43-9397-CD4DC5ED495E}" type="datetimeFigureOut">
              <a:rPr lang="it-IT"/>
              <a:pPr>
                <a:defRPr/>
              </a:pPr>
              <a:t>28/01/2015</a:t>
            </a:fld>
            <a:endParaRPr lang="it-IT"/>
          </a:p>
        </p:txBody>
      </p:sp>
      <p:sp>
        <p:nvSpPr>
          <p:cNvPr id="8" name="Segnaposto piè di pagina 5"/>
          <p:cNvSpPr>
            <a:spLocks noGrp="1"/>
          </p:cNvSpPr>
          <p:nvPr>
            <p:ph type="ftr" sz="quarter" idx="11"/>
          </p:nvPr>
        </p:nvSpPr>
        <p:spPr>
          <a:xfrm>
            <a:off x="3035300" y="1169988"/>
            <a:ext cx="5194300" cy="201612"/>
          </a:xfrm>
        </p:spPr>
        <p:txBody>
          <a:bodyPr/>
          <a:lstStyle>
            <a:lvl1pPr>
              <a:defRPr>
                <a:solidFill>
                  <a:schemeClr val="bg1">
                    <a:shade val="50000"/>
                  </a:schemeClr>
                </a:solidFill>
              </a:defRPr>
            </a:lvl1pPr>
          </a:lstStyle>
          <a:p>
            <a:pPr>
              <a:defRPr/>
            </a:pPr>
            <a:endParaRPr lang="it-IT"/>
          </a:p>
        </p:txBody>
      </p:sp>
      <p:sp>
        <p:nvSpPr>
          <p:cNvPr id="9" name="Segnaposto numero diapositiva 6"/>
          <p:cNvSpPr>
            <a:spLocks noGrp="1"/>
          </p:cNvSpPr>
          <p:nvPr>
            <p:ph type="sldNum" sz="quarter" idx="12"/>
          </p:nvPr>
        </p:nvSpPr>
        <p:spPr>
          <a:xfrm>
            <a:off x="8339138" y="1169988"/>
            <a:ext cx="733425" cy="201612"/>
          </a:xfrm>
        </p:spPr>
        <p:txBody>
          <a:bodyPr/>
          <a:lstStyle>
            <a:lvl1pPr>
              <a:defRPr/>
            </a:lvl1pPr>
          </a:lstStyle>
          <a:p>
            <a:pPr>
              <a:defRPr/>
            </a:pPr>
            <a:fld id="{8A3B0D6E-1B69-4BCF-96A3-7F211FCD3743}" type="slidenum">
              <a:rPr lang="it-IT"/>
              <a:pPr>
                <a:defRPr/>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data 3"/>
          <p:cNvSpPr>
            <a:spLocks noGrp="1"/>
          </p:cNvSpPr>
          <p:nvPr>
            <p:ph type="dt" sz="half" idx="10"/>
          </p:nvPr>
        </p:nvSpPr>
        <p:spPr/>
        <p:txBody>
          <a:bodyPr/>
          <a:lstStyle>
            <a:lvl1pPr>
              <a:defRPr/>
            </a:lvl1pPr>
          </a:lstStyle>
          <a:p>
            <a:pPr>
              <a:defRPr/>
            </a:pPr>
            <a:fld id="{617386B5-D321-40D6-8456-6212964DBBC9}" type="datetimeFigureOut">
              <a:rPr lang="it-IT"/>
              <a:pPr>
                <a:defRPr/>
              </a:pPr>
              <a:t>28/01/2015</a:t>
            </a:fld>
            <a:endParaRPr lang="it-IT"/>
          </a:p>
        </p:txBody>
      </p:sp>
      <p:sp>
        <p:nvSpPr>
          <p:cNvPr id="5" name="Segnaposto piè di pagina 4"/>
          <p:cNvSpPr>
            <a:spLocks noGrp="1"/>
          </p:cNvSpPr>
          <p:nvPr>
            <p:ph type="ftr" sz="quarter" idx="11"/>
          </p:nvPr>
        </p:nvSpPr>
        <p:spPr/>
        <p:txBody>
          <a:bodyPr/>
          <a:lstStyle>
            <a:lvl1pPr>
              <a:defRPr/>
            </a:lvl1pPr>
          </a:lstStyle>
          <a:p>
            <a:pPr>
              <a:defRPr/>
            </a:pPr>
            <a:endParaRPr lang="it-IT"/>
          </a:p>
        </p:txBody>
      </p:sp>
      <p:sp>
        <p:nvSpPr>
          <p:cNvPr id="6" name="Segnaposto numero diapositiva 5"/>
          <p:cNvSpPr>
            <a:spLocks noGrp="1"/>
          </p:cNvSpPr>
          <p:nvPr>
            <p:ph type="sldNum" sz="quarter" idx="12"/>
          </p:nvPr>
        </p:nvSpPr>
        <p:spPr/>
        <p:txBody>
          <a:bodyPr/>
          <a:lstStyle>
            <a:lvl1pPr>
              <a:defRPr/>
            </a:lvl1pPr>
          </a:lstStyle>
          <a:p>
            <a:pPr>
              <a:defRPr/>
            </a:pPr>
            <a:fld id="{3BED9C3C-1FA8-49AF-B569-33B2A8FD8D11}" type="slidenum">
              <a:rPr lang="it-IT"/>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4" name="Rettangolo 8"/>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ttangolo 7"/>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Titolo verticale 1"/>
          <p:cNvSpPr>
            <a:spLocks noGrp="1"/>
          </p:cNvSpPr>
          <p:nvPr>
            <p:ph type="title" orient="vert"/>
          </p:nvPr>
        </p:nvSpPr>
        <p:spPr>
          <a:xfrm>
            <a:off x="6781800" y="274640"/>
            <a:ext cx="1905000" cy="5851525"/>
          </a:xfrm>
        </p:spPr>
        <p:txBody>
          <a:bodyPr vert="eaVert"/>
          <a:lstStyle>
            <a:extLst/>
          </a:lstStyle>
          <a:p>
            <a:r>
              <a:rPr lang="it-IT" smtClean="0"/>
              <a:t>Fare clic per modificare lo stile del titolo</a:t>
            </a:r>
            <a:endParaRPr lang="en-US"/>
          </a:p>
        </p:txBody>
      </p:sp>
      <p:sp>
        <p:nvSpPr>
          <p:cNvPr id="3" name="Segnaposto testo verticale 2"/>
          <p:cNvSpPr>
            <a:spLocks noGrp="1"/>
          </p:cNvSpPr>
          <p:nvPr>
            <p:ph type="body" orient="vert" idx="1"/>
          </p:nvPr>
        </p:nvSpPr>
        <p:spPr>
          <a:xfrm>
            <a:off x="457200" y="304800"/>
            <a:ext cx="6019800" cy="5851525"/>
          </a:xfrm>
        </p:spPr>
        <p:txBody>
          <a:bodyPr vert="eaVert"/>
          <a:lstStyle>
            <a:extLs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6" name="Segnaposto data 3"/>
          <p:cNvSpPr>
            <a:spLocks noGrp="1"/>
          </p:cNvSpPr>
          <p:nvPr>
            <p:ph type="dt" sz="half" idx="10"/>
          </p:nvPr>
        </p:nvSpPr>
        <p:spPr/>
        <p:txBody>
          <a:bodyPr/>
          <a:lstStyle>
            <a:lvl1pPr>
              <a:defRPr/>
            </a:lvl1pPr>
          </a:lstStyle>
          <a:p>
            <a:pPr>
              <a:defRPr/>
            </a:pPr>
            <a:fld id="{D395D32F-FA20-4559-A186-F17BEF07E98E}" type="datetimeFigureOut">
              <a:rPr lang="it-IT"/>
              <a:pPr>
                <a:defRPr/>
              </a:pPr>
              <a:t>28/01/2015</a:t>
            </a:fld>
            <a:endParaRPr lang="it-IT"/>
          </a:p>
        </p:txBody>
      </p:sp>
      <p:sp>
        <p:nvSpPr>
          <p:cNvPr id="7" name="Segnaposto piè di pagina 4"/>
          <p:cNvSpPr>
            <a:spLocks noGrp="1"/>
          </p:cNvSpPr>
          <p:nvPr>
            <p:ph type="ftr" sz="quarter" idx="11"/>
          </p:nvPr>
        </p:nvSpPr>
        <p:spPr>
          <a:xfrm>
            <a:off x="2640013" y="6376988"/>
            <a:ext cx="3836987" cy="365125"/>
          </a:xfrm>
        </p:spPr>
        <p:txBody>
          <a:bodyPr/>
          <a:lstStyle>
            <a:lvl1pPr>
              <a:defRPr/>
            </a:lvl1pPr>
          </a:lstStyle>
          <a:p>
            <a:pPr>
              <a:defRPr/>
            </a:pPr>
            <a:endParaRPr lang="it-IT"/>
          </a:p>
        </p:txBody>
      </p:sp>
      <p:sp>
        <p:nvSpPr>
          <p:cNvPr id="8" name="Segnaposto numero diapositiva 5"/>
          <p:cNvSpPr>
            <a:spLocks noGrp="1"/>
          </p:cNvSpPr>
          <p:nvPr>
            <p:ph type="sldNum" sz="quarter" idx="12"/>
          </p:nvPr>
        </p:nvSpPr>
        <p:spPr/>
        <p:txBody>
          <a:bodyPr/>
          <a:lstStyle>
            <a:lvl1pPr>
              <a:defRPr/>
            </a:lvl1pPr>
          </a:lstStyle>
          <a:p>
            <a:pPr>
              <a:defRPr/>
            </a:pPr>
            <a:fld id="{EA7EE37D-F7FA-44D1-AB12-A33663DAE312}" type="slidenum">
              <a:rPr lang="it-IT"/>
              <a:pPr>
                <a:defRPr/>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7813"/>
            <a:ext cx="8229600" cy="1139825"/>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457200" y="1600200"/>
            <a:ext cx="8229600" cy="4530725"/>
          </a:xfrm>
        </p:spPr>
        <p:txBody>
          <a:bodyPr rtlCol="0">
            <a:normAutofit/>
          </a:bodyPr>
          <a:lstStyle/>
          <a:p>
            <a:pPr lvl="0"/>
            <a:endParaRPr lang="it-IT" noProof="0"/>
          </a:p>
        </p:txBody>
      </p:sp>
      <p:sp>
        <p:nvSpPr>
          <p:cNvPr id="4" name="Segnaposto data 3"/>
          <p:cNvSpPr>
            <a:spLocks noGrp="1"/>
          </p:cNvSpPr>
          <p:nvPr>
            <p:ph type="dt" sz="half" idx="10"/>
          </p:nvPr>
        </p:nvSpPr>
        <p:spPr>
          <a:xfrm>
            <a:off x="457200" y="6248400"/>
            <a:ext cx="2133600" cy="457200"/>
          </a:xfrm>
        </p:spPr>
        <p:txBody>
          <a:bodyPr/>
          <a:lstStyle>
            <a:lvl1pPr>
              <a:defRPr/>
            </a:lvl1pPr>
          </a:lstStyle>
          <a:p>
            <a:pPr>
              <a:defRPr/>
            </a:pPr>
            <a:endParaRPr lang="it-IT"/>
          </a:p>
        </p:txBody>
      </p:sp>
      <p:sp>
        <p:nvSpPr>
          <p:cNvPr id="5" name="Segnaposto piè di pagina 4"/>
          <p:cNvSpPr>
            <a:spLocks noGrp="1"/>
          </p:cNvSpPr>
          <p:nvPr>
            <p:ph type="ftr" sz="quarter" idx="11"/>
          </p:nvPr>
        </p:nvSpPr>
        <p:spPr>
          <a:xfrm>
            <a:off x="3124200" y="6248400"/>
            <a:ext cx="2895600" cy="457200"/>
          </a:xfrm>
        </p:spPr>
        <p:txBody>
          <a:bodyPr/>
          <a:lstStyle>
            <a:lvl1pPr>
              <a:defRPr/>
            </a:lvl1pPr>
          </a:lstStyle>
          <a:p>
            <a:pPr>
              <a:defRPr/>
            </a:pPr>
            <a:endParaRPr lang="it-IT"/>
          </a:p>
        </p:txBody>
      </p:sp>
      <p:sp>
        <p:nvSpPr>
          <p:cNvPr id="6" name="Segnaposto numero diapositiva 5"/>
          <p:cNvSpPr>
            <a:spLocks noGrp="1"/>
          </p:cNvSpPr>
          <p:nvPr>
            <p:ph type="sldNum" sz="quarter" idx="12"/>
          </p:nvPr>
        </p:nvSpPr>
        <p:spPr>
          <a:xfrm>
            <a:off x="6553200" y="6248400"/>
            <a:ext cx="2133600" cy="457200"/>
          </a:xfrm>
        </p:spPr>
        <p:txBody>
          <a:bodyPr/>
          <a:lstStyle>
            <a:lvl1pPr>
              <a:defRPr/>
            </a:lvl1pPr>
          </a:lstStyle>
          <a:p>
            <a:pPr>
              <a:defRPr/>
            </a:pPr>
            <a:fld id="{36CBA419-710B-4E0D-A1FA-E465B8BF9786}"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ttangolo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Rettangolo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2" name="Segnaposto titolo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it-IT" smtClean="0"/>
              <a:t>Fare clic per modificare lo stile del titolo</a:t>
            </a:r>
            <a:endParaRPr lang="en-US"/>
          </a:p>
        </p:txBody>
      </p:sp>
      <p:sp>
        <p:nvSpPr>
          <p:cNvPr id="1029" name="Segnaposto testo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Segnaposto data 3"/>
          <p:cNvSpPr>
            <a:spLocks noGrp="1"/>
          </p:cNvSpPr>
          <p:nvPr>
            <p:ph type="dt" sz="half" idx="2"/>
          </p:nvPr>
        </p:nvSpPr>
        <p:spPr>
          <a:xfrm>
            <a:off x="457200" y="6477000"/>
            <a:ext cx="2133600" cy="274638"/>
          </a:xfrm>
          <a:prstGeom prst="rect">
            <a:avLst/>
          </a:prstGeom>
        </p:spPr>
        <p:txBody>
          <a:bodyPr vert="horz" lIns="109728" rIns="45720" bIns="0" rtlCol="0" anchor="b"/>
          <a:lstStyle>
            <a:lvl1pPr algn="l" eaLnBrk="1" fontAlgn="auto" latinLnBrk="0" hangingPunct="1">
              <a:spcBef>
                <a:spcPts val="0"/>
              </a:spcBef>
              <a:spcAft>
                <a:spcPts val="0"/>
              </a:spcAft>
              <a:defRPr kumimoji="0" sz="1200" smtClean="0">
                <a:solidFill>
                  <a:schemeClr val="tx1">
                    <a:tint val="95000"/>
                  </a:schemeClr>
                </a:solidFill>
                <a:latin typeface="+mn-lt"/>
              </a:defRPr>
            </a:lvl1pPr>
            <a:extLst/>
          </a:lstStyle>
          <a:p>
            <a:pPr>
              <a:defRPr/>
            </a:pPr>
            <a:fld id="{F1260F1C-939E-4FFA-87F8-1C819BA79CE6}" type="datetimeFigureOut">
              <a:rPr lang="it-IT"/>
              <a:pPr>
                <a:defRPr/>
              </a:pPr>
              <a:t>28/01/2015</a:t>
            </a:fld>
            <a:endParaRPr lang="it-IT"/>
          </a:p>
        </p:txBody>
      </p:sp>
      <p:sp>
        <p:nvSpPr>
          <p:cNvPr id="5" name="Segnaposto piè di pagina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eaLnBrk="1" fontAlgn="auto" latinLnBrk="0" hangingPunct="1">
              <a:spcBef>
                <a:spcPts val="0"/>
              </a:spcBef>
              <a:spcAft>
                <a:spcPts val="0"/>
              </a:spcAft>
              <a:defRPr kumimoji="0" sz="1200">
                <a:solidFill>
                  <a:schemeClr val="tx1">
                    <a:tint val="95000"/>
                  </a:schemeClr>
                </a:solidFill>
                <a:latin typeface="+mn-lt"/>
              </a:defRPr>
            </a:lvl1pPr>
            <a:extLst/>
          </a:lstStyle>
          <a:p>
            <a:pPr>
              <a:defRPr/>
            </a:pPr>
            <a:endParaRPr lang="it-IT"/>
          </a:p>
        </p:txBody>
      </p:sp>
      <p:sp>
        <p:nvSpPr>
          <p:cNvPr id="6" name="Segnaposto numero diapositiva 5"/>
          <p:cNvSpPr>
            <a:spLocks noGrp="1"/>
          </p:cNvSpPr>
          <p:nvPr>
            <p:ph type="sldNum" sz="quarter" idx="4"/>
          </p:nvPr>
        </p:nvSpPr>
        <p:spPr>
          <a:xfrm>
            <a:off x="8204200" y="6477000"/>
            <a:ext cx="733425" cy="274638"/>
          </a:xfrm>
          <a:prstGeom prst="rect">
            <a:avLst/>
          </a:prstGeom>
        </p:spPr>
        <p:txBody>
          <a:bodyPr vert="horz" bIns="0" rtlCol="0" anchor="b"/>
          <a:lstStyle>
            <a:lvl1pPr algn="r" eaLnBrk="1" fontAlgn="auto" latinLnBrk="0" hangingPunct="1">
              <a:spcBef>
                <a:spcPts val="0"/>
              </a:spcBef>
              <a:spcAft>
                <a:spcPts val="0"/>
              </a:spcAft>
              <a:defRPr kumimoji="0" sz="1200" smtClean="0">
                <a:solidFill>
                  <a:schemeClr val="tx1">
                    <a:tint val="95000"/>
                  </a:schemeClr>
                </a:solidFill>
                <a:latin typeface="+mn-lt"/>
              </a:defRPr>
            </a:lvl1pPr>
            <a:extLst/>
          </a:lstStyle>
          <a:p>
            <a:pPr>
              <a:defRPr/>
            </a:pPr>
            <a:fld id="{F95AF2F0-A89C-4DAA-9BF9-EE951D373B7A}" type="slidenum">
              <a:rPr lang="it-IT"/>
              <a:pPr>
                <a:defRPr/>
              </a:pPr>
              <a:t>‹N›</a:t>
            </a:fld>
            <a:endParaRPr lang="it-IT"/>
          </a:p>
        </p:txBody>
      </p:sp>
    </p:spTree>
  </p:cSld>
  <p:clrMap bg1="dk1" tx1="lt1" bg2="dk2" tx2="lt2" accent1="accent1" accent2="accent2" accent3="accent3" accent4="accent4" accent5="accent5" accent6="accent6" hlink="hlink" folHlink="folHlink"/>
  <p:sldLayoutIdLst>
    <p:sldLayoutId id="2147483673" r:id="rId1"/>
    <p:sldLayoutId id="2147483672" r:id="rId2"/>
    <p:sldLayoutId id="2147483674" r:id="rId3"/>
    <p:sldLayoutId id="2147483671" r:id="rId4"/>
    <p:sldLayoutId id="2147483670" r:id="rId5"/>
    <p:sldLayoutId id="2147483669" r:id="rId6"/>
    <p:sldLayoutId id="2147483675" r:id="rId7"/>
    <p:sldLayoutId id="2147483676" r:id="rId8"/>
    <p:sldLayoutId id="2147483677" r:id="rId9"/>
    <p:sldLayoutId id="2147483668" r:id="rId10"/>
    <p:sldLayoutId id="2147483678" r:id="rId11"/>
    <p:sldLayoutId id="2147483679" r:id="rId12"/>
  </p:sldLayoutIdLst>
  <p:txStyles>
    <p:titleStyle>
      <a:lvl1pPr algn="l" rtl="0" fontAlgn="base">
        <a:spcBef>
          <a:spcPct val="0"/>
        </a:spcBef>
        <a:spcAft>
          <a:spcPct val="0"/>
        </a:spcAft>
        <a:defRPr sz="4500" b="1" kern="1200">
          <a:solidFill>
            <a:srgbClr val="FFC800"/>
          </a:solidFill>
          <a:latin typeface="+mj-lt"/>
          <a:ea typeface="+mj-ea"/>
          <a:cs typeface="+mj-cs"/>
        </a:defRPr>
      </a:lvl1pPr>
      <a:lvl2pPr algn="l" rtl="0" fontAlgn="base">
        <a:spcBef>
          <a:spcPct val="0"/>
        </a:spcBef>
        <a:spcAft>
          <a:spcPct val="0"/>
        </a:spcAft>
        <a:defRPr sz="4500" b="1">
          <a:solidFill>
            <a:srgbClr val="FFC800"/>
          </a:solidFill>
          <a:latin typeface="Corbel" pitchFamily="34" charset="0"/>
        </a:defRPr>
      </a:lvl2pPr>
      <a:lvl3pPr algn="l" rtl="0" fontAlgn="base">
        <a:spcBef>
          <a:spcPct val="0"/>
        </a:spcBef>
        <a:spcAft>
          <a:spcPct val="0"/>
        </a:spcAft>
        <a:defRPr sz="4500" b="1">
          <a:solidFill>
            <a:srgbClr val="FFC800"/>
          </a:solidFill>
          <a:latin typeface="Corbel" pitchFamily="34" charset="0"/>
        </a:defRPr>
      </a:lvl3pPr>
      <a:lvl4pPr algn="l" rtl="0" fontAlgn="base">
        <a:spcBef>
          <a:spcPct val="0"/>
        </a:spcBef>
        <a:spcAft>
          <a:spcPct val="0"/>
        </a:spcAft>
        <a:defRPr sz="4500" b="1">
          <a:solidFill>
            <a:srgbClr val="FFC800"/>
          </a:solidFill>
          <a:latin typeface="Corbel" pitchFamily="34" charset="0"/>
        </a:defRPr>
      </a:lvl4pPr>
      <a:lvl5pPr algn="l" rtl="0" fontAlgn="base">
        <a:spcBef>
          <a:spcPct val="0"/>
        </a:spcBef>
        <a:spcAft>
          <a:spcPct val="0"/>
        </a:spcAft>
        <a:defRPr sz="4500" b="1">
          <a:solidFill>
            <a:srgbClr val="FFC800"/>
          </a:solidFill>
          <a:latin typeface="Corbel" pitchFamily="34" charset="0"/>
        </a:defRPr>
      </a:lvl5pPr>
      <a:lvl6pPr marL="457200" algn="l" rtl="0" fontAlgn="base">
        <a:spcBef>
          <a:spcPct val="0"/>
        </a:spcBef>
        <a:spcAft>
          <a:spcPct val="0"/>
        </a:spcAft>
        <a:defRPr sz="4500" b="1">
          <a:solidFill>
            <a:srgbClr val="FFC800"/>
          </a:solidFill>
          <a:latin typeface="Corbel" pitchFamily="34" charset="0"/>
        </a:defRPr>
      </a:lvl6pPr>
      <a:lvl7pPr marL="914400" algn="l" rtl="0" fontAlgn="base">
        <a:spcBef>
          <a:spcPct val="0"/>
        </a:spcBef>
        <a:spcAft>
          <a:spcPct val="0"/>
        </a:spcAft>
        <a:defRPr sz="4500" b="1">
          <a:solidFill>
            <a:srgbClr val="FFC800"/>
          </a:solidFill>
          <a:latin typeface="Corbel" pitchFamily="34" charset="0"/>
        </a:defRPr>
      </a:lvl7pPr>
      <a:lvl8pPr marL="1371600" algn="l" rtl="0" fontAlgn="base">
        <a:spcBef>
          <a:spcPct val="0"/>
        </a:spcBef>
        <a:spcAft>
          <a:spcPct val="0"/>
        </a:spcAft>
        <a:defRPr sz="4500" b="1">
          <a:solidFill>
            <a:srgbClr val="FFC800"/>
          </a:solidFill>
          <a:latin typeface="Corbel" pitchFamily="34" charset="0"/>
        </a:defRPr>
      </a:lvl8pPr>
      <a:lvl9pPr marL="1828800" algn="l" rtl="0" fontAlgn="base">
        <a:spcBef>
          <a:spcPct val="0"/>
        </a:spcBef>
        <a:spcAft>
          <a:spcPct val="0"/>
        </a:spcAft>
        <a:defRPr sz="4500" b="1">
          <a:solidFill>
            <a:srgbClr val="FFC800"/>
          </a:solidFill>
          <a:latin typeface="Corbel" pitchFamily="34" charset="0"/>
        </a:defRPr>
      </a:lvl9pPr>
      <a:extLst/>
    </p:titleStyle>
    <p:bodyStyle>
      <a:lvl1pPr marL="438150" indent="-319088" algn="l" rtl="0" fontAlgn="base">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fontAlgn="base">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fontAlgn="base">
        <a:spcBef>
          <a:spcPct val="20000"/>
        </a:spcBef>
        <a:spcAft>
          <a:spcPct val="0"/>
        </a:spcAft>
        <a:buClr>
          <a:srgbClr val="E66C7D"/>
        </a:buClr>
        <a:buFont typeface="Arial" charset="0"/>
        <a:buChar char="▪"/>
        <a:defRPr sz="2400" kern="1200">
          <a:solidFill>
            <a:schemeClr val="tx1"/>
          </a:solidFill>
          <a:latin typeface="+mn-lt"/>
          <a:ea typeface="+mn-ea"/>
          <a:cs typeface="+mn-cs"/>
        </a:defRPr>
      </a:lvl3pPr>
      <a:lvl4pPr marL="1216025" indent="-182563" algn="l" rtl="0" fontAlgn="base">
        <a:spcBef>
          <a:spcPct val="20000"/>
        </a:spcBef>
        <a:spcAft>
          <a:spcPct val="0"/>
        </a:spcAft>
        <a:buClr>
          <a:srgbClr val="6BB76D"/>
        </a:buClr>
        <a:buFont typeface="Arial" charset="0"/>
        <a:buChar char="▪"/>
        <a:defRPr sz="2000" kern="1200">
          <a:solidFill>
            <a:schemeClr val="tx1"/>
          </a:solidFill>
          <a:latin typeface="+mn-lt"/>
          <a:ea typeface="+mn-ea"/>
          <a:cs typeface="+mn-cs"/>
        </a:defRPr>
      </a:lvl4pPr>
      <a:lvl5pPr marL="1425575" indent="-182563" algn="l" rtl="0" fontAlgn="base">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844824"/>
            <a:ext cx="8077200" cy="5013176"/>
          </a:xfrm>
        </p:spPr>
        <p:txBody>
          <a:bodyPr/>
          <a:lstStyle/>
          <a:p>
            <a:pPr algn="r" fontAlgn="auto">
              <a:spcAft>
                <a:spcPts val="0"/>
              </a:spcAft>
              <a:defRPr/>
            </a:pPr>
            <a:r>
              <a:rPr lang="it-IT" dirty="0" smtClean="0">
                <a:solidFill>
                  <a:schemeClr val="accent1">
                    <a:satMod val="150000"/>
                  </a:schemeClr>
                </a:solidFill>
              </a:rPr>
              <a:t/>
            </a:r>
            <a:br>
              <a:rPr lang="it-IT" dirty="0" smtClean="0">
                <a:solidFill>
                  <a:schemeClr val="accent1">
                    <a:satMod val="150000"/>
                  </a:schemeClr>
                </a:solidFill>
              </a:rPr>
            </a:br>
            <a:r>
              <a:rPr lang="it-IT" dirty="0" smtClean="0">
                <a:solidFill>
                  <a:schemeClr val="accent1">
                    <a:satMod val="150000"/>
                  </a:schemeClr>
                </a:solidFill>
              </a:rPr>
              <a:t/>
            </a:r>
            <a:br>
              <a:rPr lang="it-IT" dirty="0" smtClean="0">
                <a:solidFill>
                  <a:schemeClr val="accent1">
                    <a:satMod val="150000"/>
                  </a:schemeClr>
                </a:solidFill>
              </a:rPr>
            </a:br>
            <a:r>
              <a:rPr lang="it-IT" dirty="0" smtClean="0">
                <a:solidFill>
                  <a:schemeClr val="accent1">
                    <a:satMod val="150000"/>
                  </a:schemeClr>
                </a:solidFill>
              </a:rPr>
              <a:t/>
            </a:r>
            <a:br>
              <a:rPr lang="it-IT" dirty="0" smtClean="0">
                <a:solidFill>
                  <a:schemeClr val="accent1">
                    <a:satMod val="150000"/>
                  </a:schemeClr>
                </a:solidFill>
              </a:rPr>
            </a:br>
            <a:r>
              <a:rPr lang="it-IT" dirty="0" smtClean="0">
                <a:solidFill>
                  <a:schemeClr val="accent1">
                    <a:satMod val="150000"/>
                  </a:schemeClr>
                </a:solidFill>
              </a:rPr>
              <a:t/>
            </a:r>
            <a:br>
              <a:rPr lang="it-IT" dirty="0" smtClean="0">
                <a:solidFill>
                  <a:schemeClr val="accent1">
                    <a:satMod val="150000"/>
                  </a:schemeClr>
                </a:solidFill>
              </a:rPr>
            </a:br>
            <a:r>
              <a:rPr lang="it-IT" dirty="0" smtClean="0">
                <a:solidFill>
                  <a:schemeClr val="accent1">
                    <a:satMod val="150000"/>
                  </a:schemeClr>
                </a:solidFill>
              </a:rPr>
              <a:t/>
            </a:r>
            <a:br>
              <a:rPr lang="it-IT" dirty="0" smtClean="0">
                <a:solidFill>
                  <a:schemeClr val="accent1">
                    <a:satMod val="150000"/>
                  </a:schemeClr>
                </a:solidFill>
              </a:rPr>
            </a:br>
            <a:r>
              <a:rPr lang="it-IT" dirty="0" smtClean="0">
                <a:solidFill>
                  <a:schemeClr val="accent1">
                    <a:satMod val="150000"/>
                  </a:schemeClr>
                </a:solidFill>
              </a:rPr>
              <a:t/>
            </a:r>
            <a:br>
              <a:rPr lang="it-IT" dirty="0" smtClean="0">
                <a:solidFill>
                  <a:schemeClr val="accent1">
                    <a:satMod val="150000"/>
                  </a:schemeClr>
                </a:solidFill>
              </a:rPr>
            </a:br>
            <a:r>
              <a:rPr lang="it-IT" sz="3600" dirty="0" smtClean="0">
                <a:solidFill>
                  <a:schemeClr val="accent1">
                    <a:satMod val="150000"/>
                  </a:schemeClr>
                </a:solidFill>
              </a:rPr>
              <a:t>Prof Roberto Calcagno</a:t>
            </a:r>
            <a:endParaRPr lang="it-IT" sz="3600" dirty="0">
              <a:solidFill>
                <a:schemeClr val="accent1">
                  <a:satMod val="150000"/>
                </a:schemeClr>
              </a:solidFill>
            </a:endParaRPr>
          </a:p>
        </p:txBody>
      </p:sp>
      <p:sp>
        <p:nvSpPr>
          <p:cNvPr id="3" name="Sottotitolo 2"/>
          <p:cNvSpPr>
            <a:spLocks noGrp="1"/>
          </p:cNvSpPr>
          <p:nvPr>
            <p:ph type="subTitle" idx="1"/>
          </p:nvPr>
        </p:nvSpPr>
        <p:spPr>
          <a:xfrm>
            <a:off x="685800" y="260350"/>
            <a:ext cx="8077200" cy="1368425"/>
          </a:xfrm>
        </p:spPr>
        <p:txBody>
          <a:bodyPr rtlCol="0">
            <a:normAutofit fontScale="62500" lnSpcReduction="20000"/>
          </a:bodyPr>
          <a:lstStyle/>
          <a:p>
            <a:pPr fontAlgn="auto">
              <a:spcBef>
                <a:spcPts val="0"/>
              </a:spcBef>
              <a:spcAft>
                <a:spcPts val="0"/>
              </a:spcAft>
              <a:buFont typeface="Wingdings 2"/>
              <a:buNone/>
              <a:defRPr/>
            </a:pPr>
            <a:r>
              <a:rPr lang="it-IT" sz="6000" b="1" dirty="0" smtClean="0"/>
              <a:t>Principi del carico fisico – la forza ed il suo sviluppo – programmazione</a:t>
            </a:r>
          </a:p>
        </p:txBody>
      </p:sp>
      <p:pic>
        <p:nvPicPr>
          <p:cNvPr id="14339" name="Immagine 3" descr="danna in battuta 1.jpg"/>
          <p:cNvPicPr>
            <a:picLocks noChangeAspect="1"/>
          </p:cNvPicPr>
          <p:nvPr/>
        </p:nvPicPr>
        <p:blipFill>
          <a:blip r:embed="rId2" cstate="print"/>
          <a:srcRect/>
          <a:stretch>
            <a:fillRect/>
          </a:stretch>
        </p:blipFill>
        <p:spPr bwMode="auto">
          <a:xfrm>
            <a:off x="2190750" y="1690688"/>
            <a:ext cx="4762500" cy="3476625"/>
          </a:xfrm>
          <a:prstGeom prst="rect">
            <a:avLst/>
          </a:prstGeom>
          <a:noFill/>
          <a:ln w="9525">
            <a:noFill/>
            <a:miter lim="800000"/>
            <a:headEnd/>
            <a:tailEnd/>
          </a:ln>
        </p:spPr>
      </p:pic>
      <p:pic>
        <p:nvPicPr>
          <p:cNvPr id="14340" name="Immagine 4" descr="DANNA PAOLO 4 volte campione italiano di serie A di pallapugno, campione europeo e mondiale a squadre.jpg"/>
          <p:cNvPicPr>
            <a:picLocks noChangeAspect="1"/>
          </p:cNvPicPr>
          <p:nvPr/>
        </p:nvPicPr>
        <p:blipFill>
          <a:blip r:embed="rId3" cstate="print"/>
          <a:srcRect/>
          <a:stretch>
            <a:fillRect/>
          </a:stretch>
        </p:blipFill>
        <p:spPr bwMode="auto">
          <a:xfrm>
            <a:off x="2190750" y="1790700"/>
            <a:ext cx="4762500" cy="3276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DISTINGUIAMO</a:t>
            </a:r>
            <a:endParaRPr lang="it-IT" dirty="0"/>
          </a:p>
        </p:txBody>
      </p:sp>
      <p:sp>
        <p:nvSpPr>
          <p:cNvPr id="3" name="Segnaposto contenuto 2"/>
          <p:cNvSpPr>
            <a:spLocks noGrp="1"/>
          </p:cNvSpPr>
          <p:nvPr>
            <p:ph idx="1"/>
          </p:nvPr>
        </p:nvSpPr>
        <p:spPr/>
        <p:txBody>
          <a:bodyPr/>
          <a:lstStyle/>
          <a:p>
            <a:r>
              <a:rPr lang="it-IT" dirty="0" smtClean="0"/>
              <a:t>SCIENZA DELL’ALLENAMENTO </a:t>
            </a:r>
            <a:r>
              <a:rPr lang="it-IT" dirty="0" smtClean="0"/>
              <a:t>Insieme </a:t>
            </a:r>
            <a:r>
              <a:rPr lang="it-IT" dirty="0" smtClean="0"/>
              <a:t>dei saperi e delle conoscenze rivolti ad elaborare le verità sull’allenamento senza un risvolto </a:t>
            </a:r>
            <a:r>
              <a:rPr lang="it-IT" dirty="0" smtClean="0"/>
              <a:t>pratico</a:t>
            </a:r>
          </a:p>
          <a:p>
            <a:r>
              <a:rPr lang="it-IT" dirty="0" smtClean="0"/>
              <a:t>TEORIA </a:t>
            </a:r>
            <a:r>
              <a:rPr lang="it-IT" dirty="0" smtClean="0"/>
              <a:t>DELL’ALLENAMENTO </a:t>
            </a:r>
            <a:r>
              <a:rPr lang="it-IT" dirty="0" smtClean="0"/>
              <a:t>Insieme dei saperi e delle conoscenze rivolti ad elaborare le verità sull’allenamento MIRANDO A UN RISVOLTO PRATICO</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lgn="ctr" fontAlgn="auto">
              <a:spcAft>
                <a:spcPts val="0"/>
              </a:spcAft>
              <a:defRPr/>
            </a:pPr>
            <a:r>
              <a:rPr lang="it-IT" sz="4000" dirty="0">
                <a:solidFill>
                  <a:schemeClr val="tx1"/>
                </a:solidFill>
                <a:effectLst>
                  <a:outerShdw blurRad="38100" dist="38100" dir="2700000" algn="tl">
                    <a:srgbClr val="010199"/>
                  </a:outerShdw>
                </a:effectLst>
              </a:rPr>
              <a:t>CHE COSA SI RICERCA CON L’ALLENAMENTO?</a:t>
            </a:r>
          </a:p>
        </p:txBody>
      </p:sp>
      <p:sp>
        <p:nvSpPr>
          <p:cNvPr id="15362" name="Rectangle 3"/>
          <p:cNvSpPr>
            <a:spLocks noGrp="1" noChangeArrowheads="1"/>
          </p:cNvSpPr>
          <p:nvPr>
            <p:ph type="body" idx="1"/>
          </p:nvPr>
        </p:nvSpPr>
        <p:spPr/>
        <p:txBody>
          <a:bodyPr/>
          <a:lstStyle/>
          <a:p>
            <a:r>
              <a:rPr lang="it-IT" sz="2800" smtClean="0"/>
              <a:t>Generalmente i vari tipi di allenamento sono rivolti al miglioramento delle cosidette qualità motorie</a:t>
            </a:r>
          </a:p>
          <a:p>
            <a:r>
              <a:rPr lang="it-IT" sz="2800" smtClean="0"/>
              <a:t>La specialità sportiva per la quale ci si allena determinerà la scelta dei tipi di esercitazioni.</a:t>
            </a:r>
          </a:p>
          <a:p>
            <a:r>
              <a:rPr lang="it-IT" sz="2800" smtClean="0"/>
              <a:t>La qualità motorie che si allena in sala pesi è la FORZA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200" dirty="0" smtClean="0"/>
              <a:t>Secondo la sindrome generale dell’adattamento ( </a:t>
            </a:r>
            <a:r>
              <a:rPr lang="it-IT" sz="3200" dirty="0" err="1" smtClean="0"/>
              <a:t>Selye</a:t>
            </a:r>
            <a:r>
              <a:rPr lang="it-IT" sz="3200" dirty="0" smtClean="0"/>
              <a:t> 1956 – “the stress </a:t>
            </a:r>
            <a:r>
              <a:rPr lang="it-IT" sz="3200" dirty="0" err="1" smtClean="0"/>
              <a:t>of</a:t>
            </a:r>
            <a:r>
              <a:rPr lang="it-IT" sz="3200" dirty="0" smtClean="0"/>
              <a:t> live “ )</a:t>
            </a:r>
            <a:endParaRPr lang="it-IT" sz="3200" dirty="0"/>
          </a:p>
        </p:txBody>
      </p:sp>
      <p:sp>
        <p:nvSpPr>
          <p:cNvPr id="3" name="Segnaposto contenuto 2"/>
          <p:cNvSpPr>
            <a:spLocks noGrp="1"/>
          </p:cNvSpPr>
          <p:nvPr>
            <p:ph idx="1"/>
          </p:nvPr>
        </p:nvSpPr>
        <p:spPr/>
        <p:txBody>
          <a:bodyPr/>
          <a:lstStyle/>
          <a:p>
            <a:r>
              <a:rPr lang="it-IT" dirty="0" smtClean="0"/>
              <a:t>L’organismo reagisce in termini:</a:t>
            </a:r>
          </a:p>
          <a:p>
            <a:r>
              <a:rPr lang="it-IT" dirty="0" smtClean="0"/>
              <a:t>Biologici</a:t>
            </a:r>
          </a:p>
          <a:p>
            <a:r>
              <a:rPr lang="it-IT" dirty="0" smtClean="0"/>
              <a:t>Ormonali</a:t>
            </a:r>
          </a:p>
          <a:p>
            <a:r>
              <a:rPr lang="it-IT" dirty="0" smtClean="0"/>
              <a:t>Nervosi</a:t>
            </a:r>
          </a:p>
          <a:p>
            <a:r>
              <a:rPr lang="it-IT" dirty="0" smtClean="0"/>
              <a:t>Metabolici</a:t>
            </a:r>
          </a:p>
          <a:p>
            <a:r>
              <a:rPr lang="it-IT" dirty="0" smtClean="0"/>
              <a:t>Morfologici</a:t>
            </a:r>
          </a:p>
          <a:p>
            <a:r>
              <a:rPr lang="it-IT" dirty="0" smtClean="0"/>
              <a:t>Strutturali</a:t>
            </a:r>
          </a:p>
          <a:p>
            <a:r>
              <a:rPr lang="it-IT" dirty="0" smtClean="0"/>
              <a:t>Tecnico coordinativi</a:t>
            </a:r>
          </a:p>
          <a:p>
            <a:r>
              <a:rPr lang="it-IT" dirty="0" err="1" smtClean="0"/>
              <a:t>Psico</a:t>
            </a:r>
            <a:r>
              <a:rPr lang="it-IT" dirty="0" smtClean="0"/>
              <a:t> cognitivi</a:t>
            </a:r>
          </a:p>
          <a:p>
            <a:r>
              <a:rPr lang="it-IT" dirty="0" smtClean="0"/>
              <a:t>funzionali</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Sindrome generale </a:t>
            </a:r>
            <a:r>
              <a:rPr lang="it-IT" dirty="0" err="1" smtClean="0"/>
              <a:t>ddi</a:t>
            </a:r>
            <a:r>
              <a:rPr lang="it-IT" dirty="0" smtClean="0"/>
              <a:t> adattamento ( avviene in 3 fasi)</a:t>
            </a:r>
            <a:endParaRPr lang="it-IT" dirty="0"/>
          </a:p>
        </p:txBody>
      </p:sp>
      <p:sp>
        <p:nvSpPr>
          <p:cNvPr id="3" name="Segnaposto contenuto 2"/>
          <p:cNvSpPr>
            <a:spLocks noGrp="1"/>
          </p:cNvSpPr>
          <p:nvPr>
            <p:ph idx="1"/>
          </p:nvPr>
        </p:nvSpPr>
        <p:spPr/>
        <p:txBody>
          <a:bodyPr/>
          <a:lstStyle/>
          <a:p>
            <a:r>
              <a:rPr lang="it-IT" dirty="0" smtClean="0"/>
              <a:t>1 -  ALLARME –  </a:t>
            </a:r>
            <a:r>
              <a:rPr lang="it-IT" sz="2800" dirty="0" smtClean="0"/>
              <a:t>L’organismo reagisce agli </a:t>
            </a:r>
            <a:r>
              <a:rPr lang="it-IT" sz="2800" dirty="0" err="1" smtClean="0"/>
              <a:t>stressor</a:t>
            </a:r>
            <a:r>
              <a:rPr lang="it-IT" sz="2800" dirty="0" smtClean="0"/>
              <a:t>, mettendo in atto meccanismi di difesa sia fisici che mentali ( aumento del battito cardiaco, della pressione, della concentrazione mentale ecc. )</a:t>
            </a:r>
          </a:p>
          <a:p>
            <a:r>
              <a:rPr lang="it-IT" dirty="0" smtClean="0"/>
              <a:t>2 – RESISTENZA – </a:t>
            </a:r>
            <a:r>
              <a:rPr lang="it-IT" sz="2800" dirty="0" smtClean="0"/>
              <a:t>il corpo cerca di combattere e reagire alla fatica producendo risposte ormonali specifiche</a:t>
            </a:r>
          </a:p>
          <a:p>
            <a:r>
              <a:rPr lang="it-IT" dirty="0" smtClean="0"/>
              <a:t>3 – ESAURIMENTO – </a:t>
            </a:r>
            <a:r>
              <a:rPr lang="it-IT" sz="2800" dirty="0" smtClean="0"/>
              <a:t>se gli </a:t>
            </a:r>
            <a:r>
              <a:rPr lang="it-IT" sz="2800" dirty="0" err="1" smtClean="0"/>
              <a:t>stressor</a:t>
            </a:r>
            <a:r>
              <a:rPr lang="it-IT" sz="2800" dirty="0" smtClean="0"/>
              <a:t> continuano ad agire il corpo può venir sopraffatto, con effetti sfavorevoli ( sovrallenamento)</a:t>
            </a:r>
          </a:p>
          <a:p>
            <a:pPr>
              <a:buNone/>
            </a:pPr>
            <a:endParaRPr lang="it-IT"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Secondo  </a:t>
            </a:r>
            <a:r>
              <a:rPr lang="it-IT" dirty="0" err="1" smtClean="0"/>
              <a:t>Verchosanskij</a:t>
            </a:r>
            <a:endParaRPr lang="it-IT" dirty="0"/>
          </a:p>
        </p:txBody>
      </p:sp>
      <p:sp>
        <p:nvSpPr>
          <p:cNvPr id="3" name="Segnaposto contenuto 2"/>
          <p:cNvSpPr>
            <a:spLocks noGrp="1"/>
          </p:cNvSpPr>
          <p:nvPr>
            <p:ph idx="1"/>
          </p:nvPr>
        </p:nvSpPr>
        <p:spPr/>
        <p:txBody>
          <a:bodyPr/>
          <a:lstStyle/>
          <a:p>
            <a:r>
              <a:rPr lang="it-IT" dirty="0" smtClean="0"/>
              <a:t>L’aumento del risultato prestativo è dovuto a 2 fattori:</a:t>
            </a:r>
          </a:p>
          <a:p>
            <a:r>
              <a:rPr lang="it-IT" dirty="0" smtClean="0"/>
              <a:t>Aumento del potenziale motorio, cioè miglioramento delle capacità fisiche dell’atleta</a:t>
            </a:r>
          </a:p>
          <a:p>
            <a:r>
              <a:rPr lang="it-IT" dirty="0" smtClean="0"/>
              <a:t>Capacità dell’atleta di utilizzare questo potenziale nelle condizioni di gara</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CARICO</a:t>
            </a:r>
            <a:endParaRPr lang="it-IT" dirty="0"/>
          </a:p>
        </p:txBody>
      </p:sp>
      <p:sp>
        <p:nvSpPr>
          <p:cNvPr id="3" name="Segnaposto contenuto 2"/>
          <p:cNvSpPr>
            <a:spLocks noGrp="1"/>
          </p:cNvSpPr>
          <p:nvPr>
            <p:ph idx="1"/>
          </p:nvPr>
        </p:nvSpPr>
        <p:spPr/>
        <p:txBody>
          <a:bodyPr/>
          <a:lstStyle/>
          <a:p>
            <a:r>
              <a:rPr lang="it-IT" dirty="0" smtClean="0"/>
              <a:t>Il carico di allenamento è l’insieme delle forme di allenamento che vengono realizzate da un atleta (K. </a:t>
            </a:r>
            <a:r>
              <a:rPr lang="it-IT" dirty="0" err="1" smtClean="0"/>
              <a:t>Lehnertz</a:t>
            </a:r>
            <a:r>
              <a:rPr lang="it-IT" dirty="0" smtClean="0"/>
              <a:t>)</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Differenza tra CARICO INTERNO ED ESTERNO</a:t>
            </a:r>
            <a:endParaRPr lang="it-IT" dirty="0"/>
          </a:p>
        </p:txBody>
      </p:sp>
      <p:sp>
        <p:nvSpPr>
          <p:cNvPr id="3" name="Segnaposto contenuto 2"/>
          <p:cNvSpPr>
            <a:spLocks noGrp="1"/>
          </p:cNvSpPr>
          <p:nvPr>
            <p:ph idx="1"/>
          </p:nvPr>
        </p:nvSpPr>
        <p:spPr/>
        <p:txBody>
          <a:bodyPr/>
          <a:lstStyle/>
          <a:p>
            <a:r>
              <a:rPr lang="it-IT" dirty="0" smtClean="0"/>
              <a:t>CARICO ESTERNO Sono tutte le esercitazioni, le proposte, le ore e le sedute di allenamento, in pratica tutto ciò che viene sottoposto al nostro al atleta. E’ il nostro programma di allenamento</a:t>
            </a:r>
            <a:r>
              <a:rPr lang="it-IT" dirty="0" smtClean="0"/>
              <a:t>.</a:t>
            </a:r>
          </a:p>
          <a:p>
            <a:r>
              <a:rPr lang="it-IT" dirty="0" smtClean="0"/>
              <a:t>CARICO INTERNO E’ il reale carico che viene percepito dal nostro atleta. Spesso carico interno ed esterno non coincidono. La somma degli stimoli può far percepire un maggior carico interno (FATICA)</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fontAlgn="auto">
              <a:spcAft>
                <a:spcPts val="0"/>
              </a:spcAft>
              <a:defRPr/>
            </a:pPr>
            <a:r>
              <a:rPr lang="it-IT" dirty="0" smtClean="0">
                <a:solidFill>
                  <a:schemeClr val="accent1">
                    <a:satMod val="150000"/>
                  </a:schemeClr>
                </a:solidFill>
              </a:rPr>
              <a:t>FORZA = m x a</a:t>
            </a:r>
            <a:endParaRPr lang="it-IT" dirty="0">
              <a:solidFill>
                <a:schemeClr val="accent1">
                  <a:satMod val="150000"/>
                </a:schemeClr>
              </a:solidFill>
            </a:endParaRPr>
          </a:p>
        </p:txBody>
      </p:sp>
      <p:sp>
        <p:nvSpPr>
          <p:cNvPr id="3" name="Segnaposto contenuto 2"/>
          <p:cNvSpPr>
            <a:spLocks noGrp="1"/>
          </p:cNvSpPr>
          <p:nvPr>
            <p:ph idx="1"/>
          </p:nvPr>
        </p:nvSpPr>
        <p:spPr/>
        <p:txBody>
          <a:bodyPr rtlCol="0">
            <a:normAutofit lnSpcReduction="10000"/>
          </a:bodyPr>
          <a:lstStyle/>
          <a:p>
            <a:pPr marL="438912" indent="-320040" fontAlgn="auto">
              <a:spcBef>
                <a:spcPts val="0"/>
              </a:spcBef>
              <a:spcAft>
                <a:spcPts val="0"/>
              </a:spcAft>
              <a:buFont typeface="Wingdings 2"/>
              <a:buChar char=""/>
              <a:defRPr/>
            </a:pPr>
            <a:r>
              <a:rPr lang="it-IT" dirty="0" smtClean="0"/>
              <a:t>La forza e la velocità, due parametri prodotti dal muscolo scheletrico, sono alla base di qualsiasi movimento che l’uomo compie. Apparentemente questi due parametri sembrano molto dissimili tra loro ma in realtà, essendo prodotti dal stesso sistema, la dinamica della contrazione muscolare è la stessa: è la dimensione del carico esterno a determinare con quale velocità e forza deve essere spostato il carico.</a:t>
            </a:r>
          </a:p>
          <a:p>
            <a:pPr marL="438912" indent="-320040" fontAlgn="auto">
              <a:spcBef>
                <a:spcPts val="0"/>
              </a:spcBef>
              <a:spcAft>
                <a:spcPts val="0"/>
              </a:spcAft>
              <a:buFont typeface="Wingdings 2"/>
              <a:buChar char=""/>
              <a:defRPr/>
            </a:pPr>
            <a:endParaRPr lang="it-IT"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fontAlgn="auto">
              <a:spcAft>
                <a:spcPts val="0"/>
              </a:spcAft>
              <a:defRPr/>
            </a:pPr>
            <a:r>
              <a:rPr lang="it-IT" sz="6700" dirty="0" smtClean="0">
                <a:solidFill>
                  <a:schemeClr val="accent1">
                    <a:satMod val="150000"/>
                  </a:schemeClr>
                </a:solidFill>
              </a:rPr>
              <a:t>Definizione di Forza:</a:t>
            </a:r>
            <a:r>
              <a:rPr lang="it-IT" dirty="0" smtClean="0">
                <a:solidFill>
                  <a:schemeClr val="accent1">
                    <a:satMod val="150000"/>
                  </a:schemeClr>
                </a:solidFill>
              </a:rPr>
              <a:t/>
            </a:r>
            <a:br>
              <a:rPr lang="it-IT" dirty="0" smtClean="0">
                <a:solidFill>
                  <a:schemeClr val="accent1">
                    <a:satMod val="150000"/>
                  </a:schemeClr>
                </a:solidFill>
              </a:rPr>
            </a:br>
            <a:endParaRPr lang="it-IT" dirty="0">
              <a:solidFill>
                <a:schemeClr val="accent1">
                  <a:satMod val="150000"/>
                </a:schemeClr>
              </a:solidFill>
            </a:endParaRPr>
          </a:p>
        </p:txBody>
      </p:sp>
      <p:sp>
        <p:nvSpPr>
          <p:cNvPr id="3" name="Segnaposto contenuto 2"/>
          <p:cNvSpPr>
            <a:spLocks noGrp="1"/>
          </p:cNvSpPr>
          <p:nvPr>
            <p:ph idx="1"/>
          </p:nvPr>
        </p:nvSpPr>
        <p:spPr/>
        <p:txBody>
          <a:bodyPr rtlCol="0">
            <a:normAutofit fontScale="47500" lnSpcReduction="20000"/>
          </a:bodyPr>
          <a:lstStyle/>
          <a:p>
            <a:pPr marL="438912" indent="-320040" fontAlgn="auto">
              <a:spcBef>
                <a:spcPts val="0"/>
              </a:spcBef>
              <a:spcAft>
                <a:spcPts val="0"/>
              </a:spcAft>
              <a:buFont typeface="Wingdings 2"/>
              <a:buChar char=""/>
              <a:defRPr/>
            </a:pPr>
            <a:r>
              <a:rPr lang="it-IT" b="1" dirty="0" smtClean="0"/>
              <a:t>FORZA MASSIMA</a:t>
            </a:r>
          </a:p>
          <a:p>
            <a:pPr marL="438912" indent="-320040" fontAlgn="auto">
              <a:spcBef>
                <a:spcPts val="0"/>
              </a:spcBef>
              <a:spcAft>
                <a:spcPts val="0"/>
              </a:spcAft>
              <a:buFont typeface="Wingdings 2"/>
              <a:buNone/>
              <a:defRPr/>
            </a:pPr>
            <a:r>
              <a:rPr lang="it-IT" dirty="0" smtClean="0"/>
              <a:t>la capacità del sistema neuromuscolare di sviluppare la più alta tensione possibile, per vincere una resistenza elevata, senza limitazione di tempo.</a:t>
            </a:r>
          </a:p>
          <a:p>
            <a:pPr marL="438912" indent="-320040" fontAlgn="auto">
              <a:spcBef>
                <a:spcPts val="0"/>
              </a:spcBef>
              <a:spcAft>
                <a:spcPts val="0"/>
              </a:spcAft>
              <a:buFont typeface="Wingdings 2"/>
              <a:buNone/>
              <a:defRPr/>
            </a:pPr>
            <a:endParaRPr lang="it-IT" dirty="0" smtClean="0"/>
          </a:p>
          <a:p>
            <a:pPr marL="438912" indent="-320040" fontAlgn="auto">
              <a:spcBef>
                <a:spcPts val="0"/>
              </a:spcBef>
              <a:spcAft>
                <a:spcPts val="0"/>
              </a:spcAft>
              <a:buFont typeface="Wingdings 2"/>
              <a:buChar char=""/>
              <a:defRPr/>
            </a:pPr>
            <a:r>
              <a:rPr lang="it-IT" b="1" dirty="0" smtClean="0"/>
              <a:t>FORZA ESPLOSIVA ( potenza muscolare)</a:t>
            </a:r>
          </a:p>
          <a:p>
            <a:pPr marL="438912" indent="-320040" fontAlgn="auto">
              <a:spcBef>
                <a:spcPts val="0"/>
              </a:spcBef>
              <a:spcAft>
                <a:spcPts val="0"/>
              </a:spcAft>
              <a:buFont typeface="Wingdings 2"/>
              <a:buNone/>
              <a:defRPr/>
            </a:pPr>
            <a:r>
              <a:rPr lang="it-IT" dirty="0" smtClean="0"/>
              <a:t>la capacità del sistema neuromuscolare di esprimere elevati gradienti di forza nel minor tempo possibile, in modo da imprimere al carico da spostare la maggior velocità possibile. </a:t>
            </a:r>
          </a:p>
          <a:p>
            <a:pPr marL="438912" indent="-320040" fontAlgn="auto">
              <a:spcBef>
                <a:spcPts val="0"/>
              </a:spcBef>
              <a:spcAft>
                <a:spcPts val="0"/>
              </a:spcAft>
              <a:buFont typeface="Wingdings 2"/>
              <a:buNone/>
              <a:defRPr/>
            </a:pPr>
            <a:endParaRPr lang="it-IT" dirty="0" smtClean="0"/>
          </a:p>
          <a:p>
            <a:pPr marL="438912" indent="-320040" fontAlgn="auto">
              <a:spcBef>
                <a:spcPts val="0"/>
              </a:spcBef>
              <a:spcAft>
                <a:spcPts val="0"/>
              </a:spcAft>
              <a:buFont typeface="Wingdings 2"/>
              <a:buChar char=""/>
              <a:defRPr/>
            </a:pPr>
            <a:r>
              <a:rPr lang="it-IT" b="1" dirty="0" smtClean="0"/>
              <a:t>RESISTENZA ALLA FORZA VELOCE</a:t>
            </a:r>
          </a:p>
          <a:p>
            <a:pPr marL="438912" indent="-320040" fontAlgn="auto">
              <a:spcBef>
                <a:spcPts val="0"/>
              </a:spcBef>
              <a:spcAft>
                <a:spcPts val="0"/>
              </a:spcAft>
              <a:buFont typeface="Wingdings 2"/>
              <a:buNone/>
              <a:defRPr/>
            </a:pPr>
            <a:r>
              <a:rPr lang="it-IT" dirty="0" smtClean="0"/>
              <a:t>La resistenza alla forza veloce non è altro che la capacità di esprimere elevati sviluppi di forza esplosiva ripetuti per tempo relativamente lungo</a:t>
            </a:r>
          </a:p>
          <a:p>
            <a:pPr marL="438912" indent="-320040" fontAlgn="auto">
              <a:spcBef>
                <a:spcPts val="0"/>
              </a:spcBef>
              <a:spcAft>
                <a:spcPts val="0"/>
              </a:spcAft>
              <a:buFont typeface="Wingdings 2"/>
              <a:buNone/>
              <a:defRPr/>
            </a:pPr>
            <a:endParaRPr lang="it-IT" b="1" dirty="0" smtClean="0"/>
          </a:p>
          <a:p>
            <a:pPr marL="438912" indent="-320040" fontAlgn="auto">
              <a:spcBef>
                <a:spcPts val="0"/>
              </a:spcBef>
              <a:spcAft>
                <a:spcPts val="0"/>
              </a:spcAft>
              <a:buFont typeface="Wingdings 2"/>
              <a:buChar char=""/>
              <a:defRPr/>
            </a:pPr>
            <a:r>
              <a:rPr lang="it-IT" b="1" dirty="0" smtClean="0"/>
              <a:t>RAPIDITA’</a:t>
            </a:r>
          </a:p>
          <a:p>
            <a:pPr marL="438912" indent="-320040" fontAlgn="auto">
              <a:spcBef>
                <a:spcPts val="0"/>
              </a:spcBef>
              <a:spcAft>
                <a:spcPts val="0"/>
              </a:spcAft>
              <a:buFont typeface="Wingdings 2"/>
              <a:buNone/>
              <a:defRPr/>
            </a:pPr>
            <a:r>
              <a:rPr lang="it-IT" b="1" dirty="0" smtClean="0"/>
              <a:t>La capacità del sistema neuromuscolare di reagire a degli stimoli in tempi brevi  ( prontezza di riflessi)</a:t>
            </a:r>
          </a:p>
          <a:p>
            <a:pPr marL="438912" indent="-320040" fontAlgn="auto">
              <a:spcBef>
                <a:spcPts val="0"/>
              </a:spcBef>
              <a:spcAft>
                <a:spcPts val="0"/>
              </a:spcAft>
              <a:buFont typeface="Wingdings 2"/>
              <a:buNone/>
              <a:defRPr/>
            </a:pPr>
            <a:r>
              <a:rPr lang="it-IT" dirty="0" smtClean="0"/>
              <a:t>.</a:t>
            </a:r>
          </a:p>
          <a:p>
            <a:pPr marL="438912" indent="-320040" fontAlgn="auto">
              <a:spcBef>
                <a:spcPts val="0"/>
              </a:spcBef>
              <a:spcAft>
                <a:spcPts val="0"/>
              </a:spcAft>
              <a:buFont typeface="Wingdings 2"/>
              <a:buNone/>
              <a:defRPr/>
            </a:pPr>
            <a:endParaRPr lang="it-IT" dirty="0" smtClean="0"/>
          </a:p>
          <a:p>
            <a:pPr marL="438912" indent="-320040" fontAlgn="auto">
              <a:spcBef>
                <a:spcPts val="0"/>
              </a:spcBef>
              <a:spcAft>
                <a:spcPts val="0"/>
              </a:spcAft>
              <a:buFont typeface="Wingdings 2"/>
              <a:buChar char=""/>
              <a:defRPr/>
            </a:pPr>
            <a:r>
              <a:rPr lang="it-IT" b="1" dirty="0" smtClean="0"/>
              <a:t>RESISTENZA MUSCOLARE</a:t>
            </a:r>
          </a:p>
          <a:p>
            <a:pPr marL="438912" indent="-320040" fontAlgn="auto">
              <a:spcBef>
                <a:spcPts val="0"/>
              </a:spcBef>
              <a:spcAft>
                <a:spcPts val="0"/>
              </a:spcAft>
              <a:buFont typeface="Wingdings 2"/>
              <a:buNone/>
              <a:defRPr/>
            </a:pPr>
            <a:r>
              <a:rPr lang="it-IT" dirty="0" smtClean="0"/>
              <a:t>La resistenza muscolare è la capacità del muscolo di produrre bassi sviluppi di forza prolungati per lungo tempo.</a:t>
            </a:r>
          </a:p>
          <a:p>
            <a:pPr marL="438912" indent="-320040" fontAlgn="auto">
              <a:spcBef>
                <a:spcPts val="0"/>
              </a:spcBef>
              <a:spcAft>
                <a:spcPts val="0"/>
              </a:spcAft>
              <a:buFont typeface="Wingdings 2"/>
              <a:buNone/>
              <a:defRPr/>
            </a:pPr>
            <a:endParaRPr lang="it-IT" dirty="0" smtClean="0"/>
          </a:p>
          <a:p>
            <a:pPr marL="438912" indent="-320040" fontAlgn="auto">
              <a:spcBef>
                <a:spcPts val="0"/>
              </a:spcBef>
              <a:spcAft>
                <a:spcPts val="0"/>
              </a:spcAft>
              <a:buFont typeface="Wingdings 2"/>
              <a:buChar char=""/>
              <a:defRPr/>
            </a:pP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pPr algn="ctr" fontAlgn="auto">
              <a:spcAft>
                <a:spcPts val="0"/>
              </a:spcAft>
              <a:defRPr/>
            </a:pPr>
            <a:r>
              <a:rPr lang="it-IT" dirty="0" smtClean="0">
                <a:solidFill>
                  <a:schemeClr val="tx1"/>
                </a:solidFill>
              </a:rPr>
              <a:t>Elasticità</a:t>
            </a:r>
            <a:r>
              <a:rPr lang="it-IT" dirty="0">
                <a:solidFill>
                  <a:schemeClr val="tx1"/>
                </a:solidFill>
              </a:rPr>
              <a:t>, flessibilità.</a:t>
            </a:r>
          </a:p>
        </p:txBody>
      </p:sp>
      <p:sp>
        <p:nvSpPr>
          <p:cNvPr id="18434" name="Rectangle 3"/>
          <p:cNvSpPr>
            <a:spLocks noGrp="1" noChangeArrowheads="1"/>
          </p:cNvSpPr>
          <p:nvPr>
            <p:ph type="body" idx="1"/>
          </p:nvPr>
        </p:nvSpPr>
        <p:spPr>
          <a:xfrm>
            <a:off x="468313" y="1628775"/>
            <a:ext cx="8229600" cy="4530725"/>
          </a:xfrm>
        </p:spPr>
        <p:txBody>
          <a:bodyPr/>
          <a:lstStyle/>
          <a:p>
            <a:pPr>
              <a:lnSpc>
                <a:spcPct val="80000"/>
              </a:lnSpc>
              <a:buFont typeface="Wingdings" pitchFamily="2" charset="2"/>
              <a:buNone/>
            </a:pPr>
            <a:endParaRPr lang="it-IT" smtClean="0"/>
          </a:p>
          <a:p>
            <a:pPr>
              <a:lnSpc>
                <a:spcPct val="80000"/>
              </a:lnSpc>
            </a:pPr>
            <a:r>
              <a:rPr lang="it-IT" smtClean="0"/>
              <a:t>Elasticità muscolare = capacità del muscolo di accumulare energia nella fase eccentrica del movimento, per poi restituirla nella fase concentrica</a:t>
            </a:r>
          </a:p>
          <a:p>
            <a:pPr>
              <a:lnSpc>
                <a:spcPct val="80000"/>
              </a:lnSpc>
              <a:buFont typeface="Wingdings" pitchFamily="2" charset="2"/>
              <a:buNone/>
            </a:pPr>
            <a:r>
              <a:rPr lang="it-IT" smtClean="0">
                <a:solidFill>
                  <a:srgbClr val="FFFF00"/>
                </a:solidFill>
              </a:rPr>
              <a:t>Metodica allenante = pliometria</a:t>
            </a:r>
          </a:p>
          <a:p>
            <a:pPr>
              <a:lnSpc>
                <a:spcPct val="80000"/>
              </a:lnSpc>
              <a:buFont typeface="Wingdings" pitchFamily="2" charset="2"/>
              <a:buNone/>
            </a:pPr>
            <a:endParaRPr lang="it-IT" smtClean="0">
              <a:solidFill>
                <a:srgbClr val="FF0000"/>
              </a:solidFill>
            </a:endParaRPr>
          </a:p>
          <a:p>
            <a:pPr>
              <a:lnSpc>
                <a:spcPct val="80000"/>
              </a:lnSpc>
            </a:pPr>
            <a:r>
              <a:rPr lang="it-IT" smtClean="0"/>
              <a:t>Flessibilità o mobilità articolare = capacità dell’articolazione di sfruttare il massimo della sua escursione.</a:t>
            </a:r>
          </a:p>
          <a:p>
            <a:pPr>
              <a:lnSpc>
                <a:spcPct val="80000"/>
              </a:lnSpc>
              <a:buFont typeface="Wingdings" pitchFamily="2" charset="2"/>
              <a:buNone/>
            </a:pPr>
            <a:r>
              <a:rPr lang="it-IT" smtClean="0">
                <a:solidFill>
                  <a:srgbClr val="FFFF00"/>
                </a:solidFill>
              </a:rPr>
              <a:t>Metodica allenante = stretching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pPr fontAlgn="auto">
              <a:spcAft>
                <a:spcPts val="0"/>
              </a:spcAft>
              <a:defRPr/>
            </a:pPr>
            <a:r>
              <a:rPr lang="it-IT" sz="4000">
                <a:solidFill>
                  <a:schemeClr val="tx1"/>
                </a:solidFill>
                <a:effectLst>
                  <a:outerShdw blurRad="38100" dist="38100" dir="2700000" algn="tl">
                    <a:srgbClr val="010199"/>
                  </a:outerShdw>
                </a:effectLst>
              </a:rPr>
              <a:t>Caratteristiche dei metodi di sviluppo della forza max.</a:t>
            </a:r>
          </a:p>
        </p:txBody>
      </p:sp>
      <p:sp>
        <p:nvSpPr>
          <p:cNvPr id="19458" name="Rectangle 3"/>
          <p:cNvSpPr>
            <a:spLocks noGrp="1" noChangeArrowheads="1"/>
          </p:cNvSpPr>
          <p:nvPr>
            <p:ph type="body" idx="1"/>
          </p:nvPr>
        </p:nvSpPr>
        <p:spPr/>
        <p:txBody>
          <a:bodyPr/>
          <a:lstStyle/>
          <a:p>
            <a:pPr>
              <a:lnSpc>
                <a:spcPct val="80000"/>
              </a:lnSpc>
            </a:pPr>
            <a:r>
              <a:rPr lang="it-IT" sz="2800" b="1" smtClean="0"/>
              <a:t>1 – </a:t>
            </a:r>
            <a:r>
              <a:rPr lang="it-IT" sz="2800" smtClean="0"/>
              <a:t>resistenza variabile dall’80% al 100% di 1 RM.</a:t>
            </a:r>
            <a:endParaRPr lang="it-IT" sz="2800" b="1" smtClean="0"/>
          </a:p>
          <a:p>
            <a:pPr>
              <a:lnSpc>
                <a:spcPct val="80000"/>
              </a:lnSpc>
            </a:pPr>
            <a:r>
              <a:rPr lang="it-IT" sz="2800" b="1" smtClean="0"/>
              <a:t>2 – </a:t>
            </a:r>
            <a:r>
              <a:rPr lang="it-IT" sz="2800" smtClean="0"/>
              <a:t>pause da 3 a 5 minuti ( completo recupero muscolare e del sistema nervoso).</a:t>
            </a:r>
            <a:endParaRPr lang="it-IT" sz="2800" b="1" smtClean="0"/>
          </a:p>
          <a:p>
            <a:pPr>
              <a:lnSpc>
                <a:spcPct val="80000"/>
              </a:lnSpc>
            </a:pPr>
            <a:r>
              <a:rPr lang="it-IT" sz="2800" b="1" smtClean="0"/>
              <a:t>3 – </a:t>
            </a:r>
            <a:r>
              <a:rPr lang="it-IT" sz="2800" smtClean="0"/>
              <a:t>numero di serie variabile in base al metodo utilizzato.</a:t>
            </a:r>
            <a:endParaRPr lang="it-IT" sz="2800" b="1" smtClean="0"/>
          </a:p>
          <a:p>
            <a:pPr>
              <a:lnSpc>
                <a:spcPct val="80000"/>
              </a:lnSpc>
            </a:pPr>
            <a:r>
              <a:rPr lang="it-IT" sz="2800" b="1" smtClean="0"/>
              <a:t>4 – </a:t>
            </a:r>
            <a:r>
              <a:rPr lang="it-IT" sz="2800" smtClean="0"/>
              <a:t>evitare l’accumulo di acido lattico:</a:t>
            </a:r>
          </a:p>
          <a:p>
            <a:pPr>
              <a:lnSpc>
                <a:spcPct val="80000"/>
              </a:lnSpc>
            </a:pPr>
            <a:r>
              <a:rPr lang="it-IT" sz="2800" b="1" smtClean="0"/>
              <a:t>5 -</a:t>
            </a:r>
            <a:r>
              <a:rPr lang="it-IT" sz="2800" smtClean="0"/>
              <a:t> viene sconsigliato l’esaurimento del muscolo, perché si esaurisce il sistema nervoso, per cui la rapidità dell’impulso al muscolo ne risente: </a:t>
            </a:r>
            <a:r>
              <a:rPr lang="it-IT" sz="2800" b="1" smtClean="0"/>
              <a:t>l’impulso nervoso è di importanza fondamentale.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fontAlgn="auto">
              <a:spcAft>
                <a:spcPts val="0"/>
              </a:spcAft>
              <a:defRPr/>
            </a:pPr>
            <a:r>
              <a:rPr lang="it-IT" dirty="0" smtClean="0">
                <a:solidFill>
                  <a:schemeClr val="accent1">
                    <a:satMod val="150000"/>
                  </a:schemeClr>
                </a:solidFill>
              </a:rPr>
              <a:t>Potenza = F x v</a:t>
            </a:r>
            <a:endParaRPr lang="it-IT" dirty="0">
              <a:solidFill>
                <a:schemeClr val="accent1">
                  <a:satMod val="150000"/>
                </a:schemeClr>
              </a:solidFill>
            </a:endParaRPr>
          </a:p>
        </p:txBody>
      </p:sp>
      <p:pic>
        <p:nvPicPr>
          <p:cNvPr id="20482" name="Segnaposto contenuto 3" descr="forza_velocitahill.jpg"/>
          <p:cNvPicPr>
            <a:picLocks noGrp="1" noChangeAspect="1"/>
          </p:cNvPicPr>
          <p:nvPr>
            <p:ph idx="1"/>
          </p:nvPr>
        </p:nvPicPr>
        <p:blipFill>
          <a:blip r:embed="rId2" cstate="print"/>
          <a:srcRect/>
          <a:stretch>
            <a:fillRect/>
          </a:stretch>
        </p:blipFill>
        <p:spPr>
          <a:xfrm>
            <a:off x="2195513" y="2060575"/>
            <a:ext cx="4897437" cy="3960813"/>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normAutofit fontScale="90000"/>
          </a:bodyPr>
          <a:lstStyle/>
          <a:p>
            <a:pPr fontAlgn="auto">
              <a:spcAft>
                <a:spcPts val="0"/>
              </a:spcAft>
              <a:defRPr/>
            </a:pPr>
            <a:r>
              <a:rPr lang="it-IT" sz="4000" dirty="0">
                <a:solidFill>
                  <a:schemeClr val="tx1"/>
                </a:solidFill>
                <a:effectLst>
                  <a:outerShdw blurRad="38100" dist="38100" dir="2700000" algn="tl">
                    <a:srgbClr val="010199"/>
                  </a:outerShdw>
                </a:effectLst>
              </a:rPr>
              <a:t>Caratteristiche dei metodi di sviluppo della forza </a:t>
            </a:r>
            <a:r>
              <a:rPr lang="it-IT" sz="4000" dirty="0" smtClean="0">
                <a:solidFill>
                  <a:schemeClr val="tx1"/>
                </a:solidFill>
                <a:effectLst>
                  <a:outerShdw blurRad="38100" dist="38100" dir="2700000" algn="tl">
                    <a:srgbClr val="010199"/>
                  </a:outerShdw>
                </a:effectLst>
              </a:rPr>
              <a:t> esplosiva :</a:t>
            </a:r>
            <a:endParaRPr lang="it-IT" sz="4000" dirty="0">
              <a:solidFill>
                <a:schemeClr val="tx1"/>
              </a:solidFill>
              <a:effectLst>
                <a:outerShdw blurRad="38100" dist="38100" dir="2700000" algn="tl">
                  <a:srgbClr val="010199"/>
                </a:outerShdw>
              </a:effectLst>
            </a:endParaRPr>
          </a:p>
        </p:txBody>
      </p:sp>
      <p:sp>
        <p:nvSpPr>
          <p:cNvPr id="21506" name="Rectangle 3"/>
          <p:cNvSpPr>
            <a:spLocks noGrp="1" noChangeArrowheads="1"/>
          </p:cNvSpPr>
          <p:nvPr>
            <p:ph type="body" idx="1"/>
          </p:nvPr>
        </p:nvSpPr>
        <p:spPr/>
        <p:txBody>
          <a:bodyPr/>
          <a:lstStyle/>
          <a:p>
            <a:pPr>
              <a:lnSpc>
                <a:spcPct val="80000"/>
              </a:lnSpc>
            </a:pPr>
            <a:r>
              <a:rPr lang="it-IT" sz="2800" smtClean="0"/>
              <a:t>a livello metabolico il muscolo non deve essere troppo impegnato, perché deve essere in grado di contrarsi alla massima velocità.</a:t>
            </a:r>
          </a:p>
          <a:p>
            <a:pPr>
              <a:lnSpc>
                <a:spcPct val="80000"/>
              </a:lnSpc>
            </a:pPr>
            <a:r>
              <a:rPr lang="it-IT" sz="2800" smtClean="0"/>
              <a:t>Il numero di ripetizioni deve essere compreso tra 6 e 10.</a:t>
            </a:r>
          </a:p>
          <a:p>
            <a:pPr>
              <a:lnSpc>
                <a:spcPct val="80000"/>
              </a:lnSpc>
            </a:pPr>
            <a:r>
              <a:rPr lang="it-IT" sz="2800" smtClean="0"/>
              <a:t>I tempi di recupero non devono essere inferiori ai 3 minuti.</a:t>
            </a:r>
          </a:p>
          <a:p>
            <a:pPr>
              <a:lnSpc>
                <a:spcPct val="80000"/>
              </a:lnSpc>
            </a:pPr>
            <a:r>
              <a:rPr lang="it-IT" sz="2800" smtClean="0"/>
              <a:t>Uno, massimo due allenamenti settimanali.</a:t>
            </a:r>
          </a:p>
          <a:p>
            <a:pPr>
              <a:lnSpc>
                <a:spcPct val="80000"/>
              </a:lnSpc>
            </a:pPr>
            <a:r>
              <a:rPr lang="it-IT" sz="2800" smtClean="0"/>
              <a:t>Resistenze non superiori al 50% di 1 RM.</a:t>
            </a:r>
          </a:p>
          <a:p>
            <a:pPr>
              <a:lnSpc>
                <a:spcPct val="80000"/>
              </a:lnSpc>
            </a:pPr>
            <a:r>
              <a:rPr lang="it-IT" sz="2800" smtClean="0"/>
              <a:t>Elevata specificità delle esercitazioni in base al gesto tecnico di riferimento.</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algn="ctr" fontAlgn="auto">
              <a:spcAft>
                <a:spcPts val="0"/>
              </a:spcAft>
              <a:defRPr/>
            </a:pPr>
            <a:r>
              <a:rPr lang="it-IT" dirty="0">
                <a:solidFill>
                  <a:schemeClr val="accent1">
                    <a:satMod val="150000"/>
                  </a:schemeClr>
                </a:solidFill>
              </a:rPr>
              <a:t>TIPI di FIBRE</a:t>
            </a:r>
          </a:p>
        </p:txBody>
      </p:sp>
      <p:sp>
        <p:nvSpPr>
          <p:cNvPr id="22530" name="Rectangle 3"/>
          <p:cNvSpPr>
            <a:spLocks noGrp="1" noChangeArrowheads="1"/>
          </p:cNvSpPr>
          <p:nvPr>
            <p:ph type="body" idx="1"/>
          </p:nvPr>
        </p:nvSpPr>
        <p:spPr/>
        <p:txBody>
          <a:bodyPr/>
          <a:lstStyle/>
          <a:p>
            <a:pPr>
              <a:lnSpc>
                <a:spcPct val="80000"/>
              </a:lnSpc>
            </a:pPr>
            <a:r>
              <a:rPr lang="it-IT" sz="2000" smtClean="0"/>
              <a:t>Tipo 1 s.t. rosse, lente ( mioglobina)</a:t>
            </a:r>
          </a:p>
          <a:p>
            <a:pPr>
              <a:lnSpc>
                <a:spcPct val="80000"/>
              </a:lnSpc>
            </a:pPr>
            <a:r>
              <a:rPr lang="it-IT" sz="2000" smtClean="0"/>
              <a:t>Tipo IIB f.t. bianche, veloci</a:t>
            </a:r>
          </a:p>
          <a:p>
            <a:pPr>
              <a:lnSpc>
                <a:spcPct val="80000"/>
              </a:lnSpc>
            </a:pPr>
            <a:r>
              <a:rPr lang="it-IT" sz="2000" smtClean="0"/>
              <a:t>Tipo IIA intermedie</a:t>
            </a:r>
          </a:p>
          <a:p>
            <a:pPr>
              <a:lnSpc>
                <a:spcPct val="80000"/>
              </a:lnSpc>
            </a:pPr>
            <a:r>
              <a:rPr lang="it-IT" sz="2000" smtClean="0"/>
              <a:t>La dotazione è geneticamente determinata</a:t>
            </a:r>
          </a:p>
          <a:p>
            <a:pPr>
              <a:lnSpc>
                <a:spcPct val="80000"/>
              </a:lnSpc>
            </a:pPr>
            <a:r>
              <a:rPr lang="it-IT" sz="2000" smtClean="0"/>
              <a:t>Possibilità di trasformazione fibre.</a:t>
            </a:r>
          </a:p>
          <a:p>
            <a:pPr>
              <a:lnSpc>
                <a:spcPct val="80000"/>
              </a:lnSpc>
            </a:pPr>
            <a:r>
              <a:rPr lang="it-IT" sz="2000" smtClean="0"/>
              <a:t>Sequenza di contrazione = I – IIA – IIB.</a:t>
            </a:r>
          </a:p>
          <a:p>
            <a:pPr>
              <a:lnSpc>
                <a:spcPct val="80000"/>
              </a:lnSpc>
            </a:pPr>
            <a:r>
              <a:rPr lang="it-IT" sz="2000" smtClean="0"/>
              <a:t>Tipo di contrazione: cervello &gt; 1° motoneurone &gt; midollo spinale &gt;2° motoneurone &gt; nervi motori &gt; placca motrice (acetilcolina) &gt; fibra.</a:t>
            </a:r>
          </a:p>
          <a:p>
            <a:pPr>
              <a:lnSpc>
                <a:spcPct val="80000"/>
              </a:lnSpc>
            </a:pPr>
            <a:r>
              <a:rPr lang="it-IT" sz="2000" smtClean="0"/>
              <a:t>Esistono 500.000 secondi motoneuroni e 250.000.000 di fibre, quindi un’unità motoria comanda più fibre.</a:t>
            </a:r>
          </a:p>
          <a:p>
            <a:pPr>
              <a:lnSpc>
                <a:spcPct val="80000"/>
              </a:lnSpc>
            </a:pPr>
            <a:r>
              <a:rPr lang="it-IT" sz="2000" smtClean="0"/>
              <a:t>Esistono U.M. da 3 – 5 fibre per i movimenti più fini (occhio, mano, ecc.) ed altre che comandano centinaia di fibre (es. arti).</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fontAlgn="auto">
              <a:spcAft>
                <a:spcPts val="0"/>
              </a:spcAft>
              <a:defRPr/>
            </a:pPr>
            <a:r>
              <a:rPr lang="it-IT" dirty="0" smtClean="0">
                <a:solidFill>
                  <a:schemeClr val="accent1">
                    <a:satMod val="150000"/>
                  </a:schemeClr>
                </a:solidFill>
              </a:rPr>
              <a:t>Perché l’allenamento sia efficace </a:t>
            </a:r>
            <a:br>
              <a:rPr lang="it-IT" dirty="0" smtClean="0">
                <a:solidFill>
                  <a:schemeClr val="accent1">
                    <a:satMod val="150000"/>
                  </a:schemeClr>
                </a:solidFill>
              </a:rPr>
            </a:br>
            <a:r>
              <a:rPr lang="it-IT" dirty="0" smtClean="0">
                <a:solidFill>
                  <a:schemeClr val="accent1">
                    <a:satMod val="150000"/>
                  </a:schemeClr>
                </a:solidFill>
              </a:rPr>
              <a:t>deve essere</a:t>
            </a:r>
            <a:endParaRPr lang="it-IT" dirty="0">
              <a:solidFill>
                <a:schemeClr val="accent1">
                  <a:satMod val="150000"/>
                </a:schemeClr>
              </a:solidFill>
            </a:endParaRPr>
          </a:p>
        </p:txBody>
      </p:sp>
      <p:sp>
        <p:nvSpPr>
          <p:cNvPr id="23554" name="Segnaposto contenuto 2"/>
          <p:cNvSpPr>
            <a:spLocks noGrp="1"/>
          </p:cNvSpPr>
          <p:nvPr>
            <p:ph idx="1"/>
          </p:nvPr>
        </p:nvSpPr>
        <p:spPr/>
        <p:txBody>
          <a:bodyPr/>
          <a:lstStyle/>
          <a:p>
            <a:r>
              <a:rPr lang="it-IT" smtClean="0"/>
              <a:t>Ripetuto con la corretta frequenza</a:t>
            </a:r>
          </a:p>
          <a:p>
            <a:r>
              <a:rPr lang="it-IT" smtClean="0"/>
              <a:t>Prevedere serie e ripetizioni</a:t>
            </a:r>
          </a:p>
          <a:p>
            <a:r>
              <a:rPr lang="it-IT" smtClean="0"/>
              <a:t>Rispettare i giusti tempi di recupero</a:t>
            </a:r>
          </a:p>
          <a:p>
            <a:r>
              <a:rPr lang="it-IT" smtClean="0"/>
              <a:t>Prevedere fasi di scarico</a:t>
            </a:r>
          </a:p>
          <a:p>
            <a:r>
              <a:rPr lang="it-IT" smtClean="0"/>
              <a:t>Finalizzato al miglioramento del gesto atletico specifico</a:t>
            </a:r>
          </a:p>
          <a:p>
            <a:r>
              <a:rPr lang="it-IT" smtClean="0"/>
              <a:t>Essere inserito in una programmazione</a:t>
            </a:r>
          </a:p>
          <a:p>
            <a:endParaRPr lang="it-IT"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fontAlgn="auto">
              <a:spcAft>
                <a:spcPts val="0"/>
              </a:spcAft>
              <a:defRPr/>
            </a:pPr>
            <a:r>
              <a:rPr lang="it-IT" sz="4000">
                <a:solidFill>
                  <a:schemeClr val="tx1"/>
                </a:solidFill>
                <a:effectLst>
                  <a:outerShdw blurRad="38100" dist="38100" dir="2700000" algn="tl">
                    <a:srgbClr val="010199"/>
                  </a:outerShdw>
                </a:effectLst>
              </a:rPr>
              <a:t>CARATTERISTICHE DELL’ALLENAMENTO</a:t>
            </a:r>
          </a:p>
        </p:txBody>
      </p:sp>
      <p:sp>
        <p:nvSpPr>
          <p:cNvPr id="24578" name="Rectangle 3"/>
          <p:cNvSpPr>
            <a:spLocks noGrp="1" noChangeArrowheads="1"/>
          </p:cNvSpPr>
          <p:nvPr>
            <p:ph type="body" idx="1"/>
          </p:nvPr>
        </p:nvSpPr>
        <p:spPr/>
        <p:txBody>
          <a:bodyPr/>
          <a:lstStyle/>
          <a:p>
            <a:pPr>
              <a:lnSpc>
                <a:spcPct val="90000"/>
              </a:lnSpc>
            </a:pPr>
            <a:r>
              <a:rPr lang="it-IT" b="1" smtClean="0"/>
              <a:t>L’allenamento deve essere:</a:t>
            </a:r>
          </a:p>
          <a:p>
            <a:pPr>
              <a:lnSpc>
                <a:spcPct val="90000"/>
              </a:lnSpc>
            </a:pPr>
            <a:r>
              <a:rPr lang="it-IT" b="1" smtClean="0"/>
              <a:t> ciclico:</a:t>
            </a:r>
            <a:r>
              <a:rPr lang="it-IT" smtClean="0"/>
              <a:t> la capacità di adattamento avviene a fasi </a:t>
            </a:r>
          </a:p>
          <a:p>
            <a:pPr>
              <a:lnSpc>
                <a:spcPct val="90000"/>
              </a:lnSpc>
              <a:buFont typeface="Wingdings" pitchFamily="2" charset="2"/>
              <a:buNone/>
            </a:pPr>
            <a:r>
              <a:rPr lang="it-IT" smtClean="0"/>
              <a:t>   (Pawlow – Folbort )</a:t>
            </a:r>
          </a:p>
          <a:p>
            <a:pPr>
              <a:lnSpc>
                <a:spcPct val="90000"/>
              </a:lnSpc>
            </a:pPr>
            <a:r>
              <a:rPr lang="it-IT" b="1" smtClean="0"/>
              <a:t> continuo </a:t>
            </a:r>
            <a:r>
              <a:rPr lang="it-IT" smtClean="0"/>
              <a:t>( se lo stimolo viene a mancare l’adattamento si interrompe)</a:t>
            </a:r>
          </a:p>
          <a:p>
            <a:pPr>
              <a:lnSpc>
                <a:spcPct val="90000"/>
              </a:lnSpc>
            </a:pPr>
            <a:r>
              <a:rPr lang="it-IT" b="1" smtClean="0"/>
              <a:t>progressivo </a:t>
            </a:r>
            <a:r>
              <a:rPr lang="it-IT" smtClean="0"/>
              <a:t>( sono necessari stimoli progressivamente crescenti per superare l’adattamento)</a:t>
            </a:r>
          </a:p>
          <a:p>
            <a:pPr>
              <a:lnSpc>
                <a:spcPct val="90000"/>
              </a:lnSpc>
            </a:pPr>
            <a:endParaRPr lang="it-IT" smtClean="0"/>
          </a:p>
          <a:p>
            <a:pPr>
              <a:lnSpc>
                <a:spcPct val="90000"/>
              </a:lnSpc>
              <a:buFont typeface="Wingdings" pitchFamily="2" charset="2"/>
              <a:buNone/>
            </a:pPr>
            <a:endParaRPr lang="it-IT" smtClean="0"/>
          </a:p>
          <a:p>
            <a:pPr>
              <a:lnSpc>
                <a:spcPct val="90000"/>
              </a:lnSpc>
              <a:buFont typeface="Wingdings" pitchFamily="2" charset="2"/>
              <a:buNone/>
            </a:pPr>
            <a:endParaRPr lang="it-IT"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155575"/>
            <a:ext cx="8229600" cy="1252538"/>
          </a:xfrm>
        </p:spPr>
        <p:txBody>
          <a:bodyPr/>
          <a:lstStyle/>
          <a:p>
            <a:pPr fontAlgn="auto">
              <a:spcAft>
                <a:spcPts val="0"/>
              </a:spcAft>
              <a:defRPr/>
            </a:pPr>
            <a:endParaRPr lang="it-IT" dirty="0">
              <a:solidFill>
                <a:schemeClr val="tx1"/>
              </a:solidFill>
            </a:endParaRPr>
          </a:p>
        </p:txBody>
      </p:sp>
      <p:sp>
        <p:nvSpPr>
          <p:cNvPr id="25602" name="Rectangle 3"/>
          <p:cNvSpPr>
            <a:spLocks noGrp="1" noChangeArrowheads="1"/>
          </p:cNvSpPr>
          <p:nvPr>
            <p:ph type="body" idx="1"/>
          </p:nvPr>
        </p:nvSpPr>
        <p:spPr>
          <a:xfrm>
            <a:off x="323850" y="1484313"/>
            <a:ext cx="8229600" cy="4530725"/>
          </a:xfrm>
        </p:spPr>
        <p:txBody>
          <a:bodyPr/>
          <a:lstStyle/>
          <a:p>
            <a:r>
              <a:rPr lang="it-IT" b="1" smtClean="0"/>
              <a:t>Ripetizione = </a:t>
            </a:r>
            <a:r>
              <a:rPr lang="it-IT" smtClean="0"/>
              <a:t>movimento completo da un p. di partenza ad 1 di arrivo e ritorno, fase concentrica ed eccentrica, picco di contrazione. Concetto di rip. Max</a:t>
            </a:r>
            <a:r>
              <a:rPr lang="it-IT" b="1" smtClean="0"/>
              <a:t>. 1RM</a:t>
            </a:r>
          </a:p>
          <a:p>
            <a:r>
              <a:rPr lang="it-IT" b="1" smtClean="0"/>
              <a:t>Serie = </a:t>
            </a:r>
            <a:r>
              <a:rPr lang="it-IT" smtClean="0"/>
              <a:t>somma di più ripetizioni eseguite senza soluzione di continuità</a:t>
            </a:r>
            <a:endParaRPr lang="it-IT" b="1" smtClean="0"/>
          </a:p>
          <a:p>
            <a:r>
              <a:rPr lang="it-IT" b="1" smtClean="0"/>
              <a:t> Unità di allenamento = </a:t>
            </a:r>
            <a:r>
              <a:rPr lang="it-IT" smtClean="0"/>
              <a:t>somma di più serie, intervallate da pause di recupero.</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PROGRAMMAZIONE E PERIODIZZAZIONE</a:t>
            </a:r>
            <a:endParaRPr lang="it-IT" dirty="0"/>
          </a:p>
        </p:txBody>
      </p:sp>
      <p:sp>
        <p:nvSpPr>
          <p:cNvPr id="3" name="Segnaposto contenuto 2"/>
          <p:cNvSpPr>
            <a:spLocks noGrp="1"/>
          </p:cNvSpPr>
          <p:nvPr>
            <p:ph idx="1"/>
          </p:nvPr>
        </p:nvSpPr>
        <p:spPr/>
        <p:txBody>
          <a:bodyPr/>
          <a:lstStyle/>
          <a:p>
            <a:r>
              <a:rPr lang="it-IT" dirty="0" smtClean="0"/>
              <a:t>La programmazione è la creazione di un progetto di allenamento che tiene conto del maggior numero di variabili e del tempo a nostra disposizione. </a:t>
            </a:r>
            <a:endParaRPr lang="it-IT" dirty="0" smtClean="0"/>
          </a:p>
          <a:p>
            <a:r>
              <a:rPr lang="it-IT" dirty="0" smtClean="0"/>
              <a:t>La </a:t>
            </a:r>
            <a:r>
              <a:rPr lang="it-IT" dirty="0" smtClean="0"/>
              <a:t>periodizzazione è la distribuzione del carico per un periodo a nostra disposizione non molto lungo (da pochi mesi a un anno).</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fontAlgn="auto">
              <a:spcAft>
                <a:spcPts val="0"/>
              </a:spcAft>
              <a:defRPr/>
            </a:pPr>
            <a:r>
              <a:rPr lang="it-IT" sz="4000">
                <a:solidFill>
                  <a:schemeClr val="tx1"/>
                </a:solidFill>
                <a:effectLst>
                  <a:outerShdw blurRad="38100" dist="38100" dir="2700000" algn="tl">
                    <a:srgbClr val="010199"/>
                  </a:outerShdw>
                </a:effectLst>
              </a:rPr>
              <a:t>CARATTERISTICHE DELLA PROGRAMMAZIONE</a:t>
            </a:r>
          </a:p>
        </p:txBody>
      </p:sp>
      <p:sp>
        <p:nvSpPr>
          <p:cNvPr id="26626" name="Rectangle 3"/>
          <p:cNvSpPr>
            <a:spLocks noGrp="1" noChangeArrowheads="1"/>
          </p:cNvSpPr>
          <p:nvPr>
            <p:ph type="body" idx="1"/>
          </p:nvPr>
        </p:nvSpPr>
        <p:spPr/>
        <p:txBody>
          <a:bodyPr/>
          <a:lstStyle/>
          <a:p>
            <a:r>
              <a:rPr lang="it-IT" smtClean="0"/>
              <a:t>La programmazione deve:</a:t>
            </a:r>
          </a:p>
          <a:p>
            <a:r>
              <a:rPr lang="it-IT" smtClean="0"/>
              <a:t>Essere ciclica</a:t>
            </a:r>
          </a:p>
          <a:p>
            <a:r>
              <a:rPr lang="it-IT" smtClean="0"/>
              <a:t>Lavorare per obiettivi</a:t>
            </a:r>
          </a:p>
          <a:p>
            <a:r>
              <a:rPr lang="it-IT" smtClean="0"/>
              <a:t>Avere dei momenti di valutazione degli obiettivi</a:t>
            </a:r>
          </a:p>
          <a:p>
            <a:r>
              <a:rPr lang="it-IT" smtClean="0"/>
              <a:t>Essere elastica ed adattabile</a:t>
            </a:r>
          </a:p>
          <a:p>
            <a:r>
              <a:rPr lang="it-IT" smtClean="0"/>
              <a:t>Essere personalizzata</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fontAlgn="auto">
              <a:spcAft>
                <a:spcPts val="0"/>
              </a:spcAft>
              <a:defRPr/>
            </a:pPr>
            <a:r>
              <a:rPr lang="it-IT" sz="2800" dirty="0" smtClean="0">
                <a:solidFill>
                  <a:schemeClr val="tx1"/>
                </a:solidFill>
                <a:effectLst>
                  <a:outerShdw blurRad="38100" dist="38100" dir="2700000" algn="tl">
                    <a:srgbClr val="010199"/>
                  </a:outerShdw>
                </a:effectLst>
              </a:rPr>
              <a:t>PERIODIZZAZIONE </a:t>
            </a:r>
            <a:r>
              <a:rPr lang="it-IT" sz="2800" dirty="0">
                <a:solidFill>
                  <a:schemeClr val="tx1"/>
                </a:solidFill>
                <a:effectLst>
                  <a:outerShdw blurRad="38100" dist="38100" dir="2700000" algn="tl">
                    <a:srgbClr val="010199"/>
                  </a:outerShdw>
                </a:effectLst>
              </a:rPr>
              <a:t>DELL’ALLENAMENTO</a:t>
            </a:r>
          </a:p>
        </p:txBody>
      </p:sp>
      <p:sp>
        <p:nvSpPr>
          <p:cNvPr id="27650" name="Rectangle 3"/>
          <p:cNvSpPr>
            <a:spLocks noGrp="1" noChangeArrowheads="1"/>
          </p:cNvSpPr>
          <p:nvPr>
            <p:ph type="body" idx="1"/>
          </p:nvPr>
        </p:nvSpPr>
        <p:spPr/>
        <p:txBody>
          <a:bodyPr/>
          <a:lstStyle/>
          <a:p>
            <a:r>
              <a:rPr lang="it-IT" smtClean="0"/>
              <a:t>Macrociclo ( obiettivo a lungo termine)</a:t>
            </a:r>
          </a:p>
          <a:p>
            <a:r>
              <a:rPr lang="it-IT" smtClean="0"/>
              <a:t>Mesociclo ( obiettivo a medio termine)</a:t>
            </a:r>
          </a:p>
          <a:p>
            <a:r>
              <a:rPr lang="it-IT" smtClean="0"/>
              <a:t>Microciclo ( obiettivo a breve termine)</a:t>
            </a:r>
          </a:p>
          <a:p>
            <a:r>
              <a:rPr lang="it-IT" smtClean="0"/>
              <a:t>Unità di allenamento</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fontAlgn="auto">
              <a:spcAft>
                <a:spcPts val="0"/>
              </a:spcAft>
              <a:defRPr/>
            </a:pPr>
            <a:r>
              <a:rPr lang="it-IT" dirty="0" smtClean="0">
                <a:solidFill>
                  <a:schemeClr val="accent1">
                    <a:satMod val="150000"/>
                  </a:schemeClr>
                </a:solidFill>
              </a:rPr>
              <a:t>Programmazione nella </a:t>
            </a:r>
            <a:r>
              <a:rPr lang="it-IT" dirty="0" err="1" smtClean="0">
                <a:solidFill>
                  <a:schemeClr val="accent1">
                    <a:satMod val="150000"/>
                  </a:schemeClr>
                </a:solidFill>
              </a:rPr>
              <a:t>pallapugno</a:t>
            </a:r>
            <a:endParaRPr lang="it-IT" dirty="0">
              <a:solidFill>
                <a:schemeClr val="accent1">
                  <a:satMod val="150000"/>
                </a:schemeClr>
              </a:solidFill>
            </a:endParaRPr>
          </a:p>
        </p:txBody>
      </p:sp>
      <p:sp>
        <p:nvSpPr>
          <p:cNvPr id="28674" name="Segnaposto contenuto 2"/>
          <p:cNvSpPr>
            <a:spLocks noGrp="1"/>
          </p:cNvSpPr>
          <p:nvPr>
            <p:ph idx="1"/>
          </p:nvPr>
        </p:nvSpPr>
        <p:spPr/>
        <p:txBody>
          <a:bodyPr/>
          <a:lstStyle/>
          <a:p>
            <a:r>
              <a:rPr lang="it-IT" smtClean="0"/>
              <a:t>Macrociclo = annuale</a:t>
            </a:r>
          </a:p>
          <a:p>
            <a:r>
              <a:rPr lang="it-IT" smtClean="0"/>
              <a:t>Mesocicli = 3- 4 </a:t>
            </a:r>
          </a:p>
          <a:p>
            <a:r>
              <a:rPr lang="it-IT" smtClean="0"/>
              <a:t>Stacco = di norma 1 mese </a:t>
            </a:r>
          </a:p>
          <a:p>
            <a:r>
              <a:rPr lang="it-IT" smtClean="0"/>
              <a:t>Obiettivo = raggiungere il massimo stato di forma nel momento programmato.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fontAlgn="auto">
              <a:spcAft>
                <a:spcPts val="0"/>
              </a:spcAft>
              <a:defRPr/>
            </a:pPr>
            <a:r>
              <a:rPr lang="it-IT" sz="4000">
                <a:solidFill>
                  <a:schemeClr val="tx1"/>
                </a:solidFill>
                <a:effectLst>
                  <a:outerShdw blurRad="38100" dist="38100" dir="2700000" algn="tl">
                    <a:srgbClr val="010199"/>
                  </a:outerShdw>
                </a:effectLst>
              </a:rPr>
              <a:t>I PARAMETRI DELL’ALLENAMENTO</a:t>
            </a:r>
          </a:p>
        </p:txBody>
      </p:sp>
      <p:sp>
        <p:nvSpPr>
          <p:cNvPr id="29698" name="Rectangle 3"/>
          <p:cNvSpPr>
            <a:spLocks noGrp="1" noChangeArrowheads="1"/>
          </p:cNvSpPr>
          <p:nvPr>
            <p:ph type="body" idx="1"/>
          </p:nvPr>
        </p:nvSpPr>
        <p:spPr>
          <a:xfrm>
            <a:off x="468313" y="2060575"/>
            <a:ext cx="8229600" cy="4530725"/>
          </a:xfrm>
        </p:spPr>
        <p:txBody>
          <a:bodyPr/>
          <a:lstStyle/>
          <a:p>
            <a:r>
              <a:rPr lang="it-IT" sz="4000" smtClean="0"/>
              <a:t>Volume</a:t>
            </a:r>
          </a:p>
          <a:p>
            <a:r>
              <a:rPr lang="it-IT" sz="4000" smtClean="0"/>
              <a:t>Intensità</a:t>
            </a:r>
          </a:p>
          <a:p>
            <a:r>
              <a:rPr lang="it-IT" sz="4000" smtClean="0"/>
              <a:t>Densità</a:t>
            </a:r>
          </a:p>
          <a:p>
            <a:r>
              <a:rPr lang="it-IT" sz="4000" smtClean="0"/>
              <a:t>Frequenza</a:t>
            </a:r>
            <a:r>
              <a:rPr lang="it-IT" smtClean="0"/>
              <a: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fontAlgn="auto">
              <a:spcAft>
                <a:spcPts val="0"/>
              </a:spcAft>
              <a:defRPr/>
            </a:pPr>
            <a:r>
              <a:rPr lang="it-IT">
                <a:solidFill>
                  <a:schemeClr val="tx1"/>
                </a:solidFill>
                <a:effectLst>
                  <a:outerShdw blurRad="38100" dist="38100" dir="2700000" algn="tl">
                    <a:srgbClr val="010199"/>
                  </a:outerShdw>
                </a:effectLst>
              </a:rPr>
              <a:t>VOLUME </a:t>
            </a:r>
          </a:p>
        </p:txBody>
      </p:sp>
      <p:sp>
        <p:nvSpPr>
          <p:cNvPr id="30722" name="Rectangle 3"/>
          <p:cNvSpPr>
            <a:spLocks noGrp="1" noChangeArrowheads="1"/>
          </p:cNvSpPr>
          <p:nvPr>
            <p:ph type="body" idx="1"/>
          </p:nvPr>
        </p:nvSpPr>
        <p:spPr/>
        <p:txBody>
          <a:bodyPr/>
          <a:lstStyle/>
          <a:p>
            <a:r>
              <a:rPr lang="it-IT" sz="4000" b="1" smtClean="0"/>
              <a:t>È un parametro quantitativo</a:t>
            </a:r>
          </a:p>
          <a:p>
            <a:pPr>
              <a:buFont typeface="Wingdings" pitchFamily="2" charset="2"/>
              <a:buNone/>
            </a:pPr>
            <a:endParaRPr lang="it-IT" sz="4000" b="1" smtClean="0"/>
          </a:p>
          <a:p>
            <a:r>
              <a:rPr lang="it-IT" sz="4000" b="1" smtClean="0"/>
              <a:t>V = Kg. x Reps x 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fontAlgn="auto">
              <a:spcAft>
                <a:spcPts val="0"/>
              </a:spcAft>
              <a:defRPr/>
            </a:pPr>
            <a:r>
              <a:rPr lang="it-IT">
                <a:solidFill>
                  <a:schemeClr val="tx1"/>
                </a:solidFill>
                <a:effectLst>
                  <a:outerShdw blurRad="38100" dist="38100" dir="2700000" algn="tl">
                    <a:srgbClr val="010199"/>
                  </a:outerShdw>
                </a:effectLst>
              </a:rPr>
              <a:t>INTENSITA’</a:t>
            </a:r>
          </a:p>
        </p:txBody>
      </p:sp>
      <p:sp>
        <p:nvSpPr>
          <p:cNvPr id="31746" name="Rectangle 3"/>
          <p:cNvSpPr>
            <a:spLocks noGrp="1" noChangeArrowheads="1"/>
          </p:cNvSpPr>
          <p:nvPr>
            <p:ph type="body" idx="1"/>
          </p:nvPr>
        </p:nvSpPr>
        <p:spPr/>
        <p:txBody>
          <a:bodyPr/>
          <a:lstStyle/>
          <a:p>
            <a:r>
              <a:rPr lang="it-IT" smtClean="0"/>
              <a:t>E’ un parametro qualitativo</a:t>
            </a:r>
          </a:p>
          <a:p>
            <a:r>
              <a:rPr lang="it-IT" smtClean="0"/>
              <a:t>Intensità di 1 ripetizione = % di carico sollevata in rapporto al massimale.</a:t>
            </a:r>
          </a:p>
          <a:p>
            <a:r>
              <a:rPr lang="it-IT" smtClean="0"/>
              <a:t>Intensità della serie = kg. x rip. / max. </a:t>
            </a:r>
          </a:p>
          <a:p>
            <a:r>
              <a:rPr lang="it-IT" smtClean="0"/>
              <a:t>Intensità delle serie e della seduta di allenamento ( parametro difficile da valutare)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634" name="Rectangle 58"/>
          <p:cNvSpPr>
            <a:spLocks noGrp="1" noChangeArrowheads="1"/>
          </p:cNvSpPr>
          <p:nvPr>
            <p:ph type="title"/>
          </p:nvPr>
        </p:nvSpPr>
        <p:spPr/>
        <p:txBody>
          <a:bodyPr/>
          <a:lstStyle/>
          <a:p>
            <a:pPr fontAlgn="auto">
              <a:spcAft>
                <a:spcPts val="0"/>
              </a:spcAft>
              <a:defRPr/>
            </a:pPr>
            <a:endParaRPr lang="it-IT">
              <a:solidFill>
                <a:schemeClr val="accent1">
                  <a:satMod val="150000"/>
                </a:schemeClr>
              </a:solidFill>
            </a:endParaRPr>
          </a:p>
        </p:txBody>
      </p:sp>
      <p:graphicFrame>
        <p:nvGraphicFramePr>
          <p:cNvPr id="24638" name="Group 62"/>
          <p:cNvGraphicFramePr>
            <a:graphicFrameLocks noGrp="1"/>
          </p:cNvGraphicFramePr>
          <p:nvPr>
            <p:ph idx="1"/>
          </p:nvPr>
        </p:nvGraphicFramePr>
        <p:xfrm>
          <a:off x="468313" y="260350"/>
          <a:ext cx="8229600" cy="6339840"/>
        </p:xfrm>
        <a:graphic>
          <a:graphicData uri="http://schemas.openxmlformats.org/drawingml/2006/table">
            <a:tbl>
              <a:tblPr/>
              <a:tblGrid>
                <a:gridCol w="4114800"/>
                <a:gridCol w="4114800"/>
              </a:tblGrid>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 DI 1 RM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NUMERO RIPETIZIONI</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100%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95%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90%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85%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82,5%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80%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77,5%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75%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10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70%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65%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60%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14 - 15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55%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16 - 17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18 - 20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45% - 40%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000" b="1" i="0" u="none" strike="noStrike" cap="none" normalizeH="0" baseline="0" smtClean="0">
                          <a:ln>
                            <a:noFill/>
                          </a:ln>
                          <a:solidFill>
                            <a:schemeClr val="tx1"/>
                          </a:solidFill>
                          <a:effectLst>
                            <a:outerShdw blurRad="38100" dist="38100" dir="2700000" algn="tl">
                              <a:srgbClr val="010199"/>
                            </a:outerShdw>
                          </a:effectLst>
                          <a:latin typeface="Arial" charset="0"/>
                        </a:rPr>
                        <a:t>OLTRE 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it-IT" sz="20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endParaRPr kumimoji="0" lang="it-IT" sz="2000" b="0" i="0" u="none" strike="noStrike" cap="none" normalizeH="0" baseline="0" smtClean="0">
                        <a:ln>
                          <a:noFill/>
                        </a:ln>
                        <a:solidFill>
                          <a:schemeClr val="tx1"/>
                        </a:solidFill>
                        <a:effectLst>
                          <a:outerShdw blurRad="38100" dist="38100" dir="2700000" algn="tl">
                            <a:srgbClr val="010199"/>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fontAlgn="auto">
              <a:spcAft>
                <a:spcPts val="0"/>
              </a:spcAft>
              <a:defRPr/>
            </a:pPr>
            <a:r>
              <a:rPr lang="it-IT" sz="3600">
                <a:solidFill>
                  <a:schemeClr val="tx1"/>
                </a:solidFill>
                <a:effectLst>
                  <a:outerShdw blurRad="38100" dist="38100" dir="2700000" algn="tl">
                    <a:srgbClr val="010199"/>
                  </a:outerShdw>
                </a:effectLst>
              </a:rPr>
              <a:t>METODI DI RILEVAZIONE DI 1 RM</a:t>
            </a:r>
          </a:p>
        </p:txBody>
      </p:sp>
      <p:sp>
        <p:nvSpPr>
          <p:cNvPr id="33794" name="Rectangle 3"/>
          <p:cNvSpPr>
            <a:spLocks noGrp="1" noChangeArrowheads="1"/>
          </p:cNvSpPr>
          <p:nvPr>
            <p:ph type="body" idx="1"/>
          </p:nvPr>
        </p:nvSpPr>
        <p:spPr/>
        <p:txBody>
          <a:bodyPr/>
          <a:lstStyle/>
          <a:p>
            <a:r>
              <a:rPr lang="it-IT" b="1" smtClean="0"/>
              <a:t>Metodo diretto</a:t>
            </a:r>
            <a:r>
              <a:rPr lang="it-IT" smtClean="0"/>
              <a:t> – mediante singola ripetizione massimale</a:t>
            </a:r>
          </a:p>
          <a:p>
            <a:endParaRPr lang="it-IT" smtClean="0"/>
          </a:p>
          <a:p>
            <a:r>
              <a:rPr lang="it-IT" b="1" smtClean="0"/>
              <a:t>Metodo indiretto</a:t>
            </a:r>
            <a:r>
              <a:rPr lang="it-IT" smtClean="0"/>
              <a:t> -  mediante 1 singola serie all’80 – 85% del max. presunto per il massimo delle ripetizioni ( calcolo tramite tabella o tramite fattore di conversione)</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fontAlgn="auto">
              <a:spcAft>
                <a:spcPts val="0"/>
              </a:spcAft>
              <a:defRPr/>
            </a:pPr>
            <a:r>
              <a:rPr lang="it-IT">
                <a:solidFill>
                  <a:schemeClr val="tx1"/>
                </a:solidFill>
                <a:effectLst>
                  <a:outerShdw blurRad="38100" dist="38100" dir="2700000" algn="tl">
                    <a:srgbClr val="010199"/>
                  </a:outerShdw>
                </a:effectLst>
              </a:rPr>
              <a:t>Fattore di conversione</a:t>
            </a:r>
          </a:p>
        </p:txBody>
      </p:sp>
      <p:graphicFrame>
        <p:nvGraphicFramePr>
          <p:cNvPr id="34857" name="Group 41"/>
          <p:cNvGraphicFramePr>
            <a:graphicFrameLocks noGrp="1"/>
          </p:cNvGraphicFramePr>
          <p:nvPr>
            <p:ph idx="1"/>
          </p:nvPr>
        </p:nvGraphicFramePr>
        <p:xfrm>
          <a:off x="457200" y="1600200"/>
          <a:ext cx="8229600" cy="5181600"/>
        </p:xfrm>
        <a:graphic>
          <a:graphicData uri="http://schemas.openxmlformats.org/drawingml/2006/table">
            <a:tbl>
              <a:tblPr/>
              <a:tblGrid>
                <a:gridCol w="4114800"/>
                <a:gridCol w="4114800"/>
              </a:tblGrid>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dirty="0" smtClean="0">
                          <a:ln>
                            <a:noFill/>
                          </a:ln>
                          <a:solidFill>
                            <a:schemeClr val="tx1"/>
                          </a:solidFill>
                          <a:effectLst>
                            <a:outerShdw blurRad="38100" dist="38100" dir="2700000" algn="tl">
                              <a:srgbClr val="010199"/>
                            </a:outerShdw>
                          </a:effectLst>
                          <a:latin typeface="Arial"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1,03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1,07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1,11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1,23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1,27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1,31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5000"/>
                        <a:buFont typeface="Wingdings" pitchFamily="2" charset="2"/>
                        <a:buNone/>
                        <a:tabLst/>
                      </a:pPr>
                      <a:r>
                        <a:rPr kumimoji="0" lang="it-IT" sz="2800" b="1" i="0" u="none" strike="noStrike" cap="none" normalizeH="0" baseline="0" smtClean="0">
                          <a:ln>
                            <a:noFill/>
                          </a:ln>
                          <a:solidFill>
                            <a:schemeClr val="tx1"/>
                          </a:solidFill>
                          <a:effectLst>
                            <a:outerShdw blurRad="38100" dist="38100" dir="2700000" algn="tl">
                              <a:srgbClr val="010199"/>
                            </a:outerShdw>
                          </a:effectLst>
                          <a:latin typeface="Arial" charset="0"/>
                        </a:rPr>
                        <a:t>1,35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pPr fontAlgn="auto">
              <a:spcAft>
                <a:spcPts val="0"/>
              </a:spcAft>
              <a:defRPr/>
            </a:pPr>
            <a:r>
              <a:rPr lang="it-IT" sz="4800">
                <a:solidFill>
                  <a:schemeClr val="tx1"/>
                </a:solidFill>
                <a:effectLst>
                  <a:outerShdw blurRad="38100" dist="38100" dir="2700000" algn="tl">
                    <a:srgbClr val="010199"/>
                  </a:outerShdw>
                </a:effectLst>
              </a:rPr>
              <a:t>Volume ed intensità sono inversamente proporzionali</a:t>
            </a:r>
          </a:p>
        </p:txBody>
      </p:sp>
      <p:sp>
        <p:nvSpPr>
          <p:cNvPr id="35842" name="Rectangle 3"/>
          <p:cNvSpPr>
            <a:spLocks noGrp="1" noChangeArrowheads="1"/>
          </p:cNvSpPr>
          <p:nvPr>
            <p:ph type="body" idx="1"/>
          </p:nvPr>
        </p:nvSpPr>
        <p:spPr>
          <a:xfrm>
            <a:off x="468313" y="2060575"/>
            <a:ext cx="8229600" cy="4530725"/>
          </a:xfrm>
        </p:spPr>
        <p:txBody>
          <a:bodyPr/>
          <a:lstStyle/>
          <a:p>
            <a:r>
              <a:rPr lang="it-IT" sz="4000" b="1" smtClean="0"/>
              <a:t>NELL’AMBITO DI UNA PROGRAMMAZIONE IL VOLUME DEVE PRECEDERE LA FASE DI INTENSITA’</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fontAlgn="auto">
              <a:spcAft>
                <a:spcPts val="0"/>
              </a:spcAft>
              <a:defRPr/>
            </a:pPr>
            <a:r>
              <a:rPr lang="it-IT" sz="4800">
                <a:solidFill>
                  <a:schemeClr val="tx1"/>
                </a:solidFill>
                <a:effectLst>
                  <a:outerShdw blurRad="38100" dist="38100" dir="2700000" algn="tl">
                    <a:srgbClr val="010199"/>
                  </a:outerShdw>
                </a:effectLst>
              </a:rPr>
              <a:t>DENSITA’</a:t>
            </a:r>
          </a:p>
        </p:txBody>
      </p:sp>
      <p:sp>
        <p:nvSpPr>
          <p:cNvPr id="36866" name="Rectangle 3"/>
          <p:cNvSpPr>
            <a:spLocks noGrp="1" noChangeArrowheads="1"/>
          </p:cNvSpPr>
          <p:nvPr>
            <p:ph type="body" idx="1"/>
          </p:nvPr>
        </p:nvSpPr>
        <p:spPr/>
        <p:txBody>
          <a:bodyPr/>
          <a:lstStyle/>
          <a:p>
            <a:r>
              <a:rPr lang="it-IT" sz="4400" b="1" smtClean="0"/>
              <a:t>QUANTITA’ DI LAVORO ESEGUITA NELL’UNITA’ DI TEMPO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fontAlgn="auto">
              <a:spcAft>
                <a:spcPts val="0"/>
              </a:spcAft>
              <a:defRPr/>
            </a:pPr>
            <a:r>
              <a:rPr lang="it-IT">
                <a:solidFill>
                  <a:schemeClr val="tx1"/>
                </a:solidFill>
                <a:effectLst>
                  <a:outerShdw blurRad="38100" dist="38100" dir="2700000" algn="tl">
                    <a:srgbClr val="010199"/>
                  </a:outerShdw>
                </a:effectLst>
              </a:rPr>
              <a:t>FREQUENZA</a:t>
            </a:r>
          </a:p>
        </p:txBody>
      </p:sp>
      <p:sp>
        <p:nvSpPr>
          <p:cNvPr id="37890" name="Rectangle 3"/>
          <p:cNvSpPr>
            <a:spLocks noGrp="1" noChangeArrowheads="1"/>
          </p:cNvSpPr>
          <p:nvPr>
            <p:ph type="body" idx="1"/>
          </p:nvPr>
        </p:nvSpPr>
        <p:spPr/>
        <p:txBody>
          <a:bodyPr/>
          <a:lstStyle/>
          <a:p>
            <a:r>
              <a:rPr lang="it-IT" sz="4000" b="1" smtClean="0"/>
              <a:t>NUMERO DELLE UNITA’ DI ALLENAMENTO ESEGUITE NELL’AMBITO DEL MICROCICLO</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fontScale="90000"/>
          </a:bodyPr>
          <a:lstStyle/>
          <a:p>
            <a:pPr fontAlgn="auto">
              <a:spcAft>
                <a:spcPts val="0"/>
              </a:spcAft>
              <a:defRPr/>
            </a:pPr>
            <a:r>
              <a:rPr lang="it-IT" sz="3600">
                <a:solidFill>
                  <a:schemeClr val="tx1"/>
                </a:solidFill>
                <a:effectLst>
                  <a:outerShdw blurRad="38100" dist="38100" dir="2700000" algn="tl">
                    <a:srgbClr val="010199"/>
                  </a:outerShdw>
                </a:effectLst>
              </a:rPr>
              <a:t>DEPLEZIONE DELLE RISERVE ENERGETICHE E SUPERCOMPENSAZIONE</a:t>
            </a:r>
          </a:p>
        </p:txBody>
      </p:sp>
      <p:sp>
        <p:nvSpPr>
          <p:cNvPr id="38914" name="Rectangle 3"/>
          <p:cNvSpPr>
            <a:spLocks noGrp="1" noChangeArrowheads="1"/>
          </p:cNvSpPr>
          <p:nvPr>
            <p:ph type="body" idx="1"/>
          </p:nvPr>
        </p:nvSpPr>
        <p:spPr>
          <a:xfrm>
            <a:off x="468313" y="1844675"/>
            <a:ext cx="8229600" cy="4530725"/>
          </a:xfrm>
        </p:spPr>
        <p:txBody>
          <a:bodyPr/>
          <a:lstStyle/>
          <a:p>
            <a:r>
              <a:rPr lang="it-IT" smtClean="0"/>
              <a:t>Il recupero tra le serie e tra le unità di allenamento dipende dal numero di  ripetizioni, dall’intensità dell’allenamento e dall’obiettivo, quindi dalla qualità fisica che si intende allenare.</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fontAlgn="auto">
              <a:spcAft>
                <a:spcPts val="0"/>
              </a:spcAft>
              <a:defRPr/>
            </a:pPr>
            <a:r>
              <a:rPr lang="it-IT">
                <a:solidFill>
                  <a:schemeClr val="tx1"/>
                </a:solidFill>
                <a:effectLst>
                  <a:outerShdw blurRad="38100" dist="38100" dir="2700000" algn="tl">
                    <a:srgbClr val="010199"/>
                  </a:outerShdw>
                </a:effectLst>
              </a:rPr>
              <a:t>IN SINTESI</a:t>
            </a:r>
          </a:p>
        </p:txBody>
      </p:sp>
      <p:sp>
        <p:nvSpPr>
          <p:cNvPr id="39938" name="Rectangle 3"/>
          <p:cNvSpPr>
            <a:spLocks noGrp="1" noChangeArrowheads="1"/>
          </p:cNvSpPr>
          <p:nvPr>
            <p:ph type="body" idx="1"/>
          </p:nvPr>
        </p:nvSpPr>
        <p:spPr/>
        <p:txBody>
          <a:bodyPr/>
          <a:lstStyle/>
          <a:p>
            <a:pPr>
              <a:lnSpc>
                <a:spcPct val="80000"/>
              </a:lnSpc>
            </a:pPr>
            <a:r>
              <a:rPr lang="it-IT" sz="2400" smtClean="0"/>
              <a:t>Volume ed intensità sono inversamente proporzionali</a:t>
            </a:r>
          </a:p>
          <a:p>
            <a:pPr>
              <a:lnSpc>
                <a:spcPct val="80000"/>
              </a:lnSpc>
            </a:pPr>
            <a:r>
              <a:rPr lang="it-IT" sz="2400" smtClean="0"/>
              <a:t>In una programmazione di allenamento l’aumento di volume deve precedere quello dell’intensità</a:t>
            </a:r>
          </a:p>
          <a:p>
            <a:pPr>
              <a:lnSpc>
                <a:spcPct val="80000"/>
              </a:lnSpc>
            </a:pPr>
            <a:r>
              <a:rPr lang="it-IT" sz="2400" smtClean="0"/>
              <a:t>Nelle sedute in cui si allena la forza massima, quella esplosiva e quindi la velocità, il tempo di recupero deve essere completo.</a:t>
            </a:r>
          </a:p>
          <a:p>
            <a:pPr>
              <a:lnSpc>
                <a:spcPct val="80000"/>
              </a:lnSpc>
            </a:pPr>
            <a:r>
              <a:rPr lang="it-IT" sz="2400" smtClean="0"/>
              <a:t>Più l’allenamento è intenso, minore dovrà essere il numero delle serie e maggiore il recupero prima della seduta successiva.</a:t>
            </a:r>
          </a:p>
          <a:p>
            <a:pPr>
              <a:lnSpc>
                <a:spcPct val="80000"/>
              </a:lnSpc>
            </a:pPr>
            <a:r>
              <a:rPr lang="it-IT" sz="2400" smtClean="0"/>
              <a:t>Per la potenza muscolare il range di lavoro migliore è quello che va dal 20% al 70% di 1 RM. Quello ottimale è del 40 – 50%</a:t>
            </a:r>
          </a:p>
          <a:p>
            <a:pPr>
              <a:lnSpc>
                <a:spcPct val="80000"/>
              </a:lnSpc>
            </a:pPr>
            <a:r>
              <a:rPr lang="it-IT" sz="2400" smtClean="0"/>
              <a:t>Inserite le tecniche di intensificazione con intelligenza nella programmazione, dando ai muscoli il giusto tempo di riposo</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fontScale="90000"/>
          </a:bodyPr>
          <a:lstStyle/>
          <a:p>
            <a:pPr fontAlgn="auto">
              <a:spcAft>
                <a:spcPts val="0"/>
              </a:spcAft>
              <a:defRPr/>
            </a:pPr>
            <a:r>
              <a:rPr lang="it-IT" sz="4000">
                <a:solidFill>
                  <a:schemeClr val="tx1"/>
                </a:solidFill>
                <a:effectLst>
                  <a:outerShdw blurRad="38100" dist="38100" dir="2700000" algn="tl">
                    <a:srgbClr val="010199"/>
                  </a:outerShdw>
                </a:effectLst>
              </a:rPr>
              <a:t>CENNI SULL’ALLENAMENTO GIOVANILE</a:t>
            </a:r>
          </a:p>
        </p:txBody>
      </p:sp>
      <p:sp>
        <p:nvSpPr>
          <p:cNvPr id="40962" name="Rectangle 3"/>
          <p:cNvSpPr>
            <a:spLocks noGrp="1" noChangeArrowheads="1"/>
          </p:cNvSpPr>
          <p:nvPr>
            <p:ph type="body" idx="1"/>
          </p:nvPr>
        </p:nvSpPr>
        <p:spPr/>
        <p:txBody>
          <a:bodyPr/>
          <a:lstStyle/>
          <a:p>
            <a:r>
              <a:rPr lang="it-IT" b="1" smtClean="0"/>
              <a:t>Legge di Jansen</a:t>
            </a:r>
            <a:r>
              <a:rPr lang="it-IT" smtClean="0"/>
              <a:t> </a:t>
            </a:r>
          </a:p>
          <a:p>
            <a:pPr>
              <a:buFont typeface="Wingdings" pitchFamily="2" charset="2"/>
              <a:buNone/>
            </a:pPr>
            <a:r>
              <a:rPr lang="it-IT" smtClean="0"/>
              <a:t>la sensibilità del tessuto agli stimoli dipende direttamente dalla velocità di crescita dell’organismo</a:t>
            </a:r>
            <a:endParaRPr lang="it-IT" b="1" smtClean="0"/>
          </a:p>
          <a:p>
            <a:pPr>
              <a:buFont typeface="Wingdings" pitchFamily="2" charset="2"/>
              <a:buNone/>
            </a:pPr>
            <a:endParaRPr lang="it-IT" b="1" smtClean="0"/>
          </a:p>
          <a:p>
            <a:r>
              <a:rPr lang="it-IT" b="1" smtClean="0"/>
              <a:t>Legge di Delpeche</a:t>
            </a:r>
          </a:p>
          <a:p>
            <a:pPr>
              <a:buFont typeface="Wingdings" pitchFamily="2" charset="2"/>
              <a:buNone/>
            </a:pPr>
            <a:r>
              <a:rPr lang="it-IT" smtClean="0"/>
              <a:t> stimoli adeguati favoriscono la crescita ossea, stimoli eccessivi la inibiscono</a:t>
            </a:r>
            <a:endParaRPr lang="it-IT" b="1"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fontAlgn="auto">
              <a:spcAft>
                <a:spcPts val="0"/>
              </a:spcAft>
              <a:defRPr/>
            </a:pPr>
            <a:r>
              <a:rPr lang="it-IT" sz="3600">
                <a:solidFill>
                  <a:schemeClr val="tx1"/>
                </a:solidFill>
                <a:effectLst>
                  <a:outerShdw blurRad="38100" dist="38100" dir="2700000" algn="tl">
                    <a:srgbClr val="010199"/>
                  </a:outerShdw>
                </a:effectLst>
              </a:rPr>
              <a:t>PECULIARITA’ DELL’ALLENAMENTO GIOVANILE</a:t>
            </a:r>
          </a:p>
        </p:txBody>
      </p:sp>
      <p:sp>
        <p:nvSpPr>
          <p:cNvPr id="41986" name="Rectangle 3"/>
          <p:cNvSpPr>
            <a:spLocks noGrp="1" noChangeArrowheads="1"/>
          </p:cNvSpPr>
          <p:nvPr>
            <p:ph type="body" idx="1"/>
          </p:nvPr>
        </p:nvSpPr>
        <p:spPr/>
        <p:txBody>
          <a:bodyPr/>
          <a:lstStyle/>
          <a:p>
            <a:pPr>
              <a:lnSpc>
                <a:spcPct val="80000"/>
              </a:lnSpc>
            </a:pPr>
            <a:r>
              <a:rPr lang="it-IT" sz="2800" smtClean="0"/>
              <a:t>1 multilateralità </a:t>
            </a:r>
          </a:p>
          <a:p>
            <a:pPr>
              <a:lnSpc>
                <a:spcPct val="80000"/>
              </a:lnSpc>
            </a:pPr>
            <a:r>
              <a:rPr lang="it-IT" sz="2800" smtClean="0"/>
              <a:t>2 variare spesso la tabella di allenamento</a:t>
            </a:r>
          </a:p>
          <a:p>
            <a:pPr>
              <a:lnSpc>
                <a:spcPct val="80000"/>
              </a:lnSpc>
            </a:pPr>
            <a:r>
              <a:rPr lang="it-IT" sz="2800" smtClean="0"/>
              <a:t>3 non considerare il fanciullo come un adulto in miniatura</a:t>
            </a:r>
          </a:p>
          <a:p>
            <a:pPr>
              <a:lnSpc>
                <a:spcPct val="80000"/>
              </a:lnSpc>
            </a:pPr>
            <a:r>
              <a:rPr lang="it-IT" sz="2800" smtClean="0"/>
              <a:t>4 creare equilibrio tra agonisti ed antagonisti, </a:t>
            </a:r>
          </a:p>
          <a:p>
            <a:pPr>
              <a:lnSpc>
                <a:spcPct val="80000"/>
              </a:lnSpc>
            </a:pPr>
            <a:r>
              <a:rPr lang="it-IT" sz="2800" smtClean="0"/>
              <a:t>5 correzione dei paramorfismi, nei limiti dei nostri mezzi</a:t>
            </a:r>
          </a:p>
          <a:p>
            <a:pPr>
              <a:lnSpc>
                <a:spcPct val="80000"/>
              </a:lnSpc>
            </a:pPr>
            <a:r>
              <a:rPr lang="it-IT" sz="2800" smtClean="0"/>
              <a:t> 6 evitare la specializzazione precoce e quindi:</a:t>
            </a:r>
          </a:p>
          <a:p>
            <a:pPr>
              <a:lnSpc>
                <a:spcPct val="80000"/>
              </a:lnSpc>
            </a:pPr>
            <a:r>
              <a:rPr lang="it-IT" sz="2800" smtClean="0"/>
              <a:t>7 lavorare in prospettiva futura, curando molto la muscolatura del Core , i muscoli di sostegno della C.V., la mobilità articolare</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pPr algn="ctr"/>
            <a:r>
              <a:rPr lang="it-IT" dirty="0" smtClean="0"/>
              <a:t>SCHEMI MOTORI </a:t>
            </a:r>
            <a:r>
              <a:rPr lang="it-IT" dirty="0" err="1" smtClean="0"/>
              <a:t>DI</a:t>
            </a:r>
            <a:r>
              <a:rPr lang="it-IT" dirty="0" smtClean="0"/>
              <a:t> BASE</a:t>
            </a:r>
            <a:endParaRPr lang="it-IT" dirty="0"/>
          </a:p>
        </p:txBody>
      </p:sp>
      <p:sp>
        <p:nvSpPr>
          <p:cNvPr id="3" name="Segnaposto contenuto 2"/>
          <p:cNvSpPr>
            <a:spLocks noGrp="1"/>
          </p:cNvSpPr>
          <p:nvPr>
            <p:ph idx="1"/>
          </p:nvPr>
        </p:nvSpPr>
        <p:spPr/>
        <p:txBody>
          <a:bodyPr/>
          <a:lstStyle/>
          <a:p>
            <a:r>
              <a:rPr lang="it-IT" dirty="0" smtClean="0"/>
              <a:t>DINAMICI </a:t>
            </a:r>
            <a:endParaRPr lang="it-IT" dirty="0" smtClean="0"/>
          </a:p>
          <a:p>
            <a:r>
              <a:rPr lang="it-IT" sz="2800" dirty="0" smtClean="0"/>
              <a:t>CAMMINARE </a:t>
            </a:r>
            <a:r>
              <a:rPr lang="it-IT" sz="2800" dirty="0" smtClean="0"/>
              <a:t>CORRERE SALTARE LANCIARE AFFERRARE STRISCIARE ROTOLARE CALCIARE </a:t>
            </a:r>
            <a:endParaRPr lang="it-IT" sz="2800" dirty="0" smtClean="0"/>
          </a:p>
          <a:p>
            <a:r>
              <a:rPr lang="it-IT" dirty="0" smtClean="0"/>
              <a:t>POSTURALI</a:t>
            </a:r>
          </a:p>
          <a:p>
            <a:r>
              <a:rPr lang="it-IT" dirty="0" smtClean="0"/>
              <a:t> </a:t>
            </a:r>
            <a:r>
              <a:rPr lang="it-IT" sz="2800" dirty="0" smtClean="0"/>
              <a:t>FLETTERE ESTENDERE ADDURRE </a:t>
            </a:r>
            <a:r>
              <a:rPr lang="it-IT" sz="2800" dirty="0" smtClean="0"/>
              <a:t>RUOTARE</a:t>
            </a:r>
          </a:p>
          <a:p>
            <a:r>
              <a:rPr lang="it-IT" dirty="0" smtClean="0"/>
              <a:t> </a:t>
            </a:r>
            <a:r>
              <a:rPr lang="it-IT" dirty="0" smtClean="0"/>
              <a:t>L’unione tra vari schemi motori può dare origine ad altri schemi motori. Es. Arrampicare (unione tra strisciare e afferrare)</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fontAlgn="auto">
              <a:spcAft>
                <a:spcPts val="0"/>
              </a:spcAft>
              <a:defRPr/>
            </a:pPr>
            <a:r>
              <a:rPr lang="it-IT">
                <a:solidFill>
                  <a:schemeClr val="tx1"/>
                </a:solidFill>
                <a:effectLst>
                  <a:outerShdw blurRad="38100" dist="38100" dir="2700000" algn="tl">
                    <a:srgbClr val="010199"/>
                  </a:outerShdw>
                </a:effectLst>
              </a:rPr>
              <a:t>DOMANDE ?</a:t>
            </a:r>
          </a:p>
        </p:txBody>
      </p:sp>
      <p:sp>
        <p:nvSpPr>
          <p:cNvPr id="43010" name="Rectangle 3"/>
          <p:cNvSpPr>
            <a:spLocks noGrp="1" noChangeArrowheads="1"/>
          </p:cNvSpPr>
          <p:nvPr>
            <p:ph type="body" idx="1"/>
          </p:nvPr>
        </p:nvSpPr>
        <p:spPr/>
        <p:txBody>
          <a:bodyPr/>
          <a:lstStyle/>
          <a:p>
            <a:endParaRPr lang="it-IT" smtClean="0"/>
          </a:p>
          <a:p>
            <a:endParaRPr lang="it-IT" smtClean="0"/>
          </a:p>
          <a:p>
            <a:pPr algn="ctr">
              <a:buFont typeface="Wingdings" pitchFamily="2" charset="2"/>
              <a:buNone/>
            </a:pPr>
            <a:endParaRPr lang="it-IT" sz="9600" smtClean="0"/>
          </a:p>
          <a:p>
            <a:endParaRPr lang="it-IT" smtClean="0"/>
          </a:p>
        </p:txBody>
      </p:sp>
      <p:pic>
        <p:nvPicPr>
          <p:cNvPr id="43011" name="Picture 5" descr="stupore"/>
          <p:cNvPicPr>
            <a:picLocks noChangeAspect="1" noChangeArrowheads="1"/>
          </p:cNvPicPr>
          <p:nvPr/>
        </p:nvPicPr>
        <p:blipFill>
          <a:blip r:embed="rId2" cstate="print"/>
          <a:srcRect/>
          <a:stretch>
            <a:fillRect/>
          </a:stretch>
        </p:blipFill>
        <p:spPr bwMode="auto">
          <a:xfrm>
            <a:off x="1403350" y="1401763"/>
            <a:ext cx="6823075" cy="5456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o">
  <a:themeElements>
    <a:clrScheme name="Mo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o">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155</TotalTime>
  <Words>1715</Words>
  <Application>Microsoft Office PowerPoint</Application>
  <PresentationFormat>Presentazione su schermo (4:3)</PresentationFormat>
  <Paragraphs>226</Paragraphs>
  <Slides>37</Slides>
  <Notes>0</Notes>
  <HiddenSlides>0</HiddenSlides>
  <MMClips>0</MMClips>
  <ScaleCrop>false</ScaleCrop>
  <HeadingPairs>
    <vt:vector size="4" baseType="variant">
      <vt:variant>
        <vt:lpstr>Tema</vt:lpstr>
      </vt:variant>
      <vt:variant>
        <vt:i4>1</vt:i4>
      </vt:variant>
      <vt:variant>
        <vt:lpstr>Titoli diapositive</vt:lpstr>
      </vt:variant>
      <vt:variant>
        <vt:i4>37</vt:i4>
      </vt:variant>
    </vt:vector>
  </HeadingPairs>
  <TitlesOfParts>
    <vt:vector size="38" baseType="lpstr">
      <vt:lpstr>Modulo</vt:lpstr>
      <vt:lpstr>      Prof Roberto Calcagno</vt:lpstr>
      <vt:lpstr>DISTINGUIAMO</vt:lpstr>
      <vt:lpstr>CHE COSA SI RICERCA CON L’ALLENAMENTO?</vt:lpstr>
      <vt:lpstr>Secondo la sindrome generale dell’adattamento ( Selye 1956 – “the stress of live “ )</vt:lpstr>
      <vt:lpstr>Sindrome generale ddi adattamento ( avviene in 3 fasi)</vt:lpstr>
      <vt:lpstr>Secondo  Verchosanskij</vt:lpstr>
      <vt:lpstr>CARICO</vt:lpstr>
      <vt:lpstr>Differenza tra CARICO INTERNO ED ESTERNO</vt:lpstr>
      <vt:lpstr>FORZA = m x a</vt:lpstr>
      <vt:lpstr>Definizione di Forza: </vt:lpstr>
      <vt:lpstr>Elasticità, flessibilità.</vt:lpstr>
      <vt:lpstr>Caratteristiche dei metodi di sviluppo della forza max.</vt:lpstr>
      <vt:lpstr>Potenza = F x v</vt:lpstr>
      <vt:lpstr>Caratteristiche dei metodi di sviluppo della forza  esplosiva :</vt:lpstr>
      <vt:lpstr>TIPI di FIBRE</vt:lpstr>
      <vt:lpstr>Perché l’allenamento sia efficace  deve essere</vt:lpstr>
      <vt:lpstr>CARATTERISTICHE DELL’ALLENAMENTO</vt:lpstr>
      <vt:lpstr>Diapositiva 18</vt:lpstr>
      <vt:lpstr>PROGRAMMAZIONE E PERIODIZZAZIONE</vt:lpstr>
      <vt:lpstr>CARATTERISTICHE DELLA PROGRAMMAZIONE</vt:lpstr>
      <vt:lpstr>PERIODIZZAZIONE DELL’ALLENAMENTO</vt:lpstr>
      <vt:lpstr>Programmazione nella pallapugno</vt:lpstr>
      <vt:lpstr>I PARAMETRI DELL’ALLENAMENTO</vt:lpstr>
      <vt:lpstr>VOLUME </vt:lpstr>
      <vt:lpstr>INTENSITA’</vt:lpstr>
      <vt:lpstr>Diapositiva 26</vt:lpstr>
      <vt:lpstr>METODI DI RILEVAZIONE DI 1 RM</vt:lpstr>
      <vt:lpstr>Fattore di conversione</vt:lpstr>
      <vt:lpstr>Volume ed intensità sono inversamente proporzionali</vt:lpstr>
      <vt:lpstr>DENSITA’</vt:lpstr>
      <vt:lpstr>FREQUENZA</vt:lpstr>
      <vt:lpstr>DEPLEZIONE DELLE RISERVE ENERGETICHE E SUPERCOMPENSAZIONE</vt:lpstr>
      <vt:lpstr>IN SINTESI</vt:lpstr>
      <vt:lpstr>CENNI SULL’ALLENAMENTO GIOVANILE</vt:lpstr>
      <vt:lpstr>PECULIARITA’ DELL’ALLENAMENTO GIOVANILE</vt:lpstr>
      <vt:lpstr>SCHEMI MOTORI DI BASE</vt:lpstr>
      <vt:lpstr>DOMANDE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 Roberto Calcagno</dc:title>
  <dc:creator>Roberto</dc:creator>
  <cp:lastModifiedBy>Roberto</cp:lastModifiedBy>
  <cp:revision>20</cp:revision>
  <dcterms:created xsi:type="dcterms:W3CDTF">2013-01-03T17:15:53Z</dcterms:created>
  <dcterms:modified xsi:type="dcterms:W3CDTF">2015-01-28T13:05:40Z</dcterms:modified>
</cp:coreProperties>
</file>